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Lst>
  <p:sldSz cy="5143500" cx="9144000"/>
  <p:notesSz cx="6858000" cy="9144000"/>
  <p:embeddedFontLst>
    <p:embeddedFont>
      <p:font typeface="Montserrat SemiBold"/>
      <p:regular r:id="rId61"/>
      <p:bold r:id="rId62"/>
      <p:italic r:id="rId63"/>
      <p:boldItalic r:id="rId64"/>
    </p:embeddedFont>
    <p:embeddedFont>
      <p:font typeface="Montserrat"/>
      <p:regular r:id="rId65"/>
      <p:bold r:id="rId66"/>
      <p:italic r:id="rId67"/>
      <p:boldItalic r:id="rId68"/>
    </p:embeddedFont>
    <p:embeddedFont>
      <p:font typeface="Montserrat Medium"/>
      <p:regular r:id="rId69"/>
      <p:bold r:id="rId70"/>
      <p:italic r:id="rId71"/>
      <p:boldItalic r:id="rId72"/>
    </p:embeddedFont>
    <p:embeddedFont>
      <p:font typeface="Montserrat ExtraBold"/>
      <p:bold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MontserratExtraBold-bold.fntdata"/><Relationship Id="rId72" Type="http://schemas.openxmlformats.org/officeDocument/2006/relationships/font" Target="fonts/MontserratMedium-boldItalic.fntdata"/><Relationship Id="rId31" Type="http://schemas.openxmlformats.org/officeDocument/2006/relationships/slide" Target="slides/slide27.xml"/><Relationship Id="rId30" Type="http://schemas.openxmlformats.org/officeDocument/2006/relationships/slide" Target="slides/slide26.xml"/><Relationship Id="rId74" Type="http://schemas.openxmlformats.org/officeDocument/2006/relationships/font" Target="fonts/MontserratExtraBold-boldItalic.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MontserratMedium-italic.fntdata"/><Relationship Id="rId70" Type="http://schemas.openxmlformats.org/officeDocument/2006/relationships/font" Target="fonts/MontserratMedium-bold.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SemiBold-bold.fntdata"/><Relationship Id="rId61" Type="http://schemas.openxmlformats.org/officeDocument/2006/relationships/font" Target="fonts/MontserratSemiBold-regular.fntdata"/><Relationship Id="rId20" Type="http://schemas.openxmlformats.org/officeDocument/2006/relationships/slide" Target="slides/slide16.xml"/><Relationship Id="rId64" Type="http://schemas.openxmlformats.org/officeDocument/2006/relationships/font" Target="fonts/MontserratSemiBold-boldItalic.fntdata"/><Relationship Id="rId63" Type="http://schemas.openxmlformats.org/officeDocument/2006/relationships/font" Target="fonts/MontserratSemiBold-italic.fntdata"/><Relationship Id="rId22" Type="http://schemas.openxmlformats.org/officeDocument/2006/relationships/slide" Target="slides/slide18.xml"/><Relationship Id="rId66" Type="http://schemas.openxmlformats.org/officeDocument/2006/relationships/font" Target="fonts/Montserrat-bold.fntdata"/><Relationship Id="rId21" Type="http://schemas.openxmlformats.org/officeDocument/2006/relationships/slide" Target="slides/slide17.xml"/><Relationship Id="rId65" Type="http://schemas.openxmlformats.org/officeDocument/2006/relationships/font" Target="fonts/Montserrat-regular.fntdata"/><Relationship Id="rId24" Type="http://schemas.openxmlformats.org/officeDocument/2006/relationships/slide" Target="slides/slide20.xml"/><Relationship Id="rId68" Type="http://schemas.openxmlformats.org/officeDocument/2006/relationships/font" Target="fonts/Montserrat-boldItalic.fntdata"/><Relationship Id="rId23" Type="http://schemas.openxmlformats.org/officeDocument/2006/relationships/slide" Target="slides/slide19.xml"/><Relationship Id="rId67" Type="http://schemas.openxmlformats.org/officeDocument/2006/relationships/font" Target="fonts/Montserrat-italic.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MontserratMedium-regular.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27dcc270f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27dcc270f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27dcc270f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27dcc270f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7dcc270f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7dcc270f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2e8d13184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2e8d13184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27dcc270f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27dcc270f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27dcc270f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27dcc270f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27dcc270f3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27dcc270f3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db1a59802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2db1a59802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27dcc270f3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27dcc270f3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27dcc270f3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27dcc270f3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27dcc270f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27dcc270f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27dcc270f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27dcc270f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2ce445f07e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2ce445f07e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27dcc270f3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27dcc270f3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2db1a59802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2db1a59802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27dcc270f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27dcc270f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2b8809e97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2b8809e97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2b8809e97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2b8809e97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2b8809e97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2b8809e97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2bbefee75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2bbefee75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2bbefee75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2bbefee75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27dcc270f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27dcc270f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2ce445f07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2ce445f07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2bbefee75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2bbefee75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2ce445f07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2ce445f07e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2ce445f07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2ce445f07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2ce445f07e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2ce445f07e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2ce445f07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2ce445f07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2ce445f07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22ce445f07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2db1a5980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2db1a5980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2db1a59802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2db1a59802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2db1a59802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2db1a59802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27dcc270f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27dcc270f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2ce445f07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2ce445f07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2ce445f07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2ce445f07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2ce445f07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2ce445f07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2ce445f07e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2ce445f07e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2ce445f07e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2ce445f07e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2db1a59802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2db1a59802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2db1a59802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2db1a59802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2db1a5980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2db1a5980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2db1a5980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2db1a5980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2db1a5980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2db1a5980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22db1a5980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22db1a5980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2ce445f07e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2ce445f07e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2ce445f07e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22ce445f07e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2ce445f07e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2ce445f07e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2ce445f07e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22ce445f07e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2e8d13184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2e8d13184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2e8d13184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22e8d13184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2db1a59802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2db1a5980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2db1a5980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2db1a5980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27dcc270f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27dcc270f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27dcc270f3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27dcc270f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27dcc270f3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27dcc270f3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48.png"/><Relationship Id="rId5" Type="http://schemas.openxmlformats.org/officeDocument/2006/relationships/image" Target="../media/image11.png"/><Relationship Id="rId6" Type="http://schemas.openxmlformats.org/officeDocument/2006/relationships/image" Target="../media/image5.png"/><Relationship Id="rId7"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2.png"/><Relationship Id="rId8"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6.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6.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5.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1.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4.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4.png"/><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1.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7.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6.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5.pn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8375" y="4139300"/>
            <a:ext cx="9205200" cy="1030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11708" y="1428575"/>
            <a:ext cx="8520600" cy="20526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3200">
                <a:latin typeface="Montserrat"/>
                <a:ea typeface="Montserrat"/>
                <a:cs typeface="Montserrat"/>
                <a:sym typeface="Montserrat"/>
              </a:rPr>
              <a:t>Final Defense Capstone</a:t>
            </a:r>
            <a:r>
              <a:rPr lang="en" sz="3200">
                <a:solidFill>
                  <a:srgbClr val="000000"/>
                </a:solidFill>
                <a:latin typeface="Montserrat"/>
                <a:ea typeface="Montserrat"/>
                <a:cs typeface="Montserrat"/>
                <a:sym typeface="Montserrat"/>
              </a:rPr>
              <a:t> Presentation</a:t>
            </a:r>
            <a:endParaRPr sz="3200">
              <a:solidFill>
                <a:srgbClr val="000000"/>
              </a:solidFill>
              <a:latin typeface="Montserrat"/>
              <a:ea typeface="Montserrat"/>
              <a:cs typeface="Montserrat"/>
              <a:sym typeface="Montserrat"/>
            </a:endParaRPr>
          </a:p>
        </p:txBody>
      </p:sp>
      <p:sp>
        <p:nvSpPr>
          <p:cNvPr id="56" name="Google Shape;56;p13"/>
          <p:cNvSpPr txBox="1"/>
          <p:nvPr/>
        </p:nvSpPr>
        <p:spPr>
          <a:xfrm>
            <a:off x="311700" y="42584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rPr lang="en" sz="1500">
                <a:solidFill>
                  <a:srgbClr val="EEEEEE"/>
                </a:solidFill>
                <a:latin typeface="Montserrat"/>
                <a:ea typeface="Montserrat"/>
                <a:cs typeface="Montserrat"/>
                <a:sym typeface="Montserrat"/>
              </a:rPr>
              <a:t>Sheridan Grady</a:t>
            </a:r>
            <a:endParaRPr sz="15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500">
                <a:solidFill>
                  <a:srgbClr val="EEEEEE"/>
                </a:solidFill>
                <a:latin typeface="Montserrat"/>
                <a:ea typeface="Montserrat"/>
                <a:cs typeface="Montserrat"/>
                <a:sym typeface="Montserrat"/>
              </a:rPr>
              <a:t>Capstone</a:t>
            </a:r>
            <a:endParaRPr sz="1500">
              <a:solidFill>
                <a:srgbClr val="EEEEEE"/>
              </a:solidFill>
              <a:latin typeface="Montserrat"/>
              <a:ea typeface="Montserrat"/>
              <a:cs typeface="Montserrat"/>
              <a:sym typeface="Montserrat"/>
            </a:endParaRPr>
          </a:p>
        </p:txBody>
      </p:sp>
      <p:pic>
        <p:nvPicPr>
          <p:cNvPr id="57" name="Google Shape;57;p13"/>
          <p:cNvPicPr preferRelativeResize="0"/>
          <p:nvPr/>
        </p:nvPicPr>
        <p:blipFill>
          <a:blip r:embed="rId3">
            <a:alphaModFix/>
          </a:blip>
          <a:stretch>
            <a:fillRect/>
          </a:stretch>
        </p:blipFill>
        <p:spPr>
          <a:xfrm>
            <a:off x="224275" y="4408575"/>
            <a:ext cx="2841199" cy="492250"/>
          </a:xfrm>
          <a:prstGeom prst="rect">
            <a:avLst/>
          </a:prstGeom>
          <a:noFill/>
          <a:ln>
            <a:noFill/>
          </a:ln>
        </p:spPr>
      </p:pic>
      <p:sp>
        <p:nvSpPr>
          <p:cNvPr id="58" name="Google Shape;58;p13"/>
          <p:cNvSpPr txBox="1"/>
          <p:nvPr/>
        </p:nvSpPr>
        <p:spPr>
          <a:xfrm>
            <a:off x="423275" y="3187388"/>
            <a:ext cx="8520600" cy="701400"/>
          </a:xfrm>
          <a:prstGeom prst="rect">
            <a:avLst/>
          </a:prstGeom>
          <a:noFill/>
          <a:ln>
            <a:noFill/>
          </a:ln>
        </p:spPr>
        <p:txBody>
          <a:bodyPr anchorCtr="0" anchor="b" bIns="91425" lIns="91425" spcFirstLastPara="1" rIns="91425" wrap="square" tIns="91425">
            <a:normAutofit/>
          </a:bodyPr>
          <a:lstStyle/>
          <a:p>
            <a:pPr indent="0" lvl="0" marL="0" rtl="0" algn="ctr">
              <a:spcBef>
                <a:spcPts val="0"/>
              </a:spcBef>
              <a:spcAft>
                <a:spcPts val="0"/>
              </a:spcAft>
              <a:buNone/>
            </a:pPr>
            <a:r>
              <a:rPr lang="en" sz="1800">
                <a:solidFill>
                  <a:srgbClr val="000000"/>
                </a:solidFill>
                <a:latin typeface="Montserrat"/>
                <a:ea typeface="Montserrat"/>
                <a:cs typeface="Montserrat"/>
                <a:sym typeface="Montserrat"/>
              </a:rPr>
              <a:t>Re-thinking school design through STEAM classrooms.</a:t>
            </a:r>
            <a:endParaRPr sz="1800">
              <a:solidFill>
                <a:srgbClr val="000000"/>
              </a:solidFill>
              <a:latin typeface="Montserrat"/>
              <a:ea typeface="Montserrat"/>
              <a:cs typeface="Montserrat"/>
              <a:sym typeface="Montserrat"/>
            </a:endParaRPr>
          </a:p>
        </p:txBody>
      </p:sp>
      <p:pic>
        <p:nvPicPr>
          <p:cNvPr id="59" name="Google Shape;59;p13"/>
          <p:cNvPicPr preferRelativeResize="0"/>
          <p:nvPr/>
        </p:nvPicPr>
        <p:blipFill rotWithShape="1">
          <a:blip r:embed="rId4">
            <a:alphaModFix/>
          </a:blip>
          <a:srcRect b="9739" l="0" r="0" t="0"/>
          <a:stretch/>
        </p:blipFill>
        <p:spPr>
          <a:xfrm>
            <a:off x="522975" y="660100"/>
            <a:ext cx="8098028" cy="215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p:nvPr/>
        </p:nvSpPr>
        <p:spPr>
          <a:xfrm>
            <a:off x="0" y="0"/>
            <a:ext cx="9144000" cy="11526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Design Problems of Traditional Classrooms</a:t>
            </a:r>
            <a:endParaRPr b="1">
              <a:solidFill>
                <a:schemeClr val="lt1"/>
              </a:solidFill>
              <a:latin typeface="Montserrat"/>
              <a:ea typeface="Montserrat"/>
              <a:cs typeface="Montserrat"/>
              <a:sym typeface="Montserrat"/>
            </a:endParaRPr>
          </a:p>
        </p:txBody>
      </p:sp>
      <p:pic>
        <p:nvPicPr>
          <p:cNvPr id="158" name="Google Shape;158;p22"/>
          <p:cNvPicPr preferRelativeResize="0"/>
          <p:nvPr/>
        </p:nvPicPr>
        <p:blipFill>
          <a:blip r:embed="rId3">
            <a:alphaModFix/>
          </a:blip>
          <a:stretch>
            <a:fillRect/>
          </a:stretch>
        </p:blipFill>
        <p:spPr>
          <a:xfrm>
            <a:off x="695138" y="1792967"/>
            <a:ext cx="3628108" cy="2153517"/>
          </a:xfrm>
          <a:prstGeom prst="rect">
            <a:avLst/>
          </a:prstGeom>
          <a:noFill/>
          <a:ln>
            <a:noFill/>
          </a:ln>
        </p:spPr>
      </p:pic>
      <p:pic>
        <p:nvPicPr>
          <p:cNvPr id="159" name="Google Shape;159;p22"/>
          <p:cNvPicPr preferRelativeResize="0"/>
          <p:nvPr/>
        </p:nvPicPr>
        <p:blipFill>
          <a:blip r:embed="rId4">
            <a:alphaModFix/>
          </a:blip>
          <a:stretch>
            <a:fillRect/>
          </a:stretch>
        </p:blipFill>
        <p:spPr>
          <a:xfrm>
            <a:off x="4955736" y="1749700"/>
            <a:ext cx="3493127" cy="22400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p:nvPr/>
        </p:nvSpPr>
        <p:spPr>
          <a:xfrm>
            <a:off x="0" y="0"/>
            <a:ext cx="5063100" cy="5143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ph type="title"/>
          </p:nvPr>
        </p:nvSpPr>
        <p:spPr>
          <a:xfrm>
            <a:off x="311700" y="445025"/>
            <a:ext cx="4129200" cy="1056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Technology Integration in Classrooms</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p:txBody>
      </p:sp>
      <p:pic>
        <p:nvPicPr>
          <p:cNvPr id="166" name="Google Shape;166;p23"/>
          <p:cNvPicPr preferRelativeResize="0"/>
          <p:nvPr/>
        </p:nvPicPr>
        <p:blipFill rotWithShape="1">
          <a:blip r:embed="rId3">
            <a:alphaModFix/>
          </a:blip>
          <a:srcRect b="76844" l="0" r="0" t="0"/>
          <a:stretch/>
        </p:blipFill>
        <p:spPr>
          <a:xfrm>
            <a:off x="5873400" y="85616"/>
            <a:ext cx="2263775" cy="1310751"/>
          </a:xfrm>
          <a:prstGeom prst="rect">
            <a:avLst/>
          </a:prstGeom>
          <a:noFill/>
          <a:ln>
            <a:noFill/>
          </a:ln>
        </p:spPr>
      </p:pic>
      <p:sp>
        <p:nvSpPr>
          <p:cNvPr id="167" name="Google Shape;167;p23"/>
          <p:cNvSpPr txBox="1"/>
          <p:nvPr/>
        </p:nvSpPr>
        <p:spPr>
          <a:xfrm>
            <a:off x="5983335" y="1312625"/>
            <a:ext cx="20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Say technology helps them be more effective and efficient with students</a:t>
            </a:r>
            <a:endParaRPr sz="800">
              <a:latin typeface="Montserrat"/>
              <a:ea typeface="Montserrat"/>
              <a:cs typeface="Montserrat"/>
              <a:sym typeface="Montserrat"/>
            </a:endParaRPr>
          </a:p>
        </p:txBody>
      </p:sp>
      <p:pic>
        <p:nvPicPr>
          <p:cNvPr id="168" name="Google Shape;168;p23"/>
          <p:cNvPicPr preferRelativeResize="0"/>
          <p:nvPr/>
        </p:nvPicPr>
        <p:blipFill rotWithShape="1">
          <a:blip r:embed="rId3">
            <a:alphaModFix/>
          </a:blip>
          <a:srcRect b="46793" l="-2110" r="2110" t="28491"/>
          <a:stretch/>
        </p:blipFill>
        <p:spPr>
          <a:xfrm>
            <a:off x="5873400" y="1743725"/>
            <a:ext cx="2263775" cy="1399050"/>
          </a:xfrm>
          <a:prstGeom prst="rect">
            <a:avLst/>
          </a:prstGeom>
          <a:noFill/>
          <a:ln>
            <a:noFill/>
          </a:ln>
        </p:spPr>
      </p:pic>
      <p:sp>
        <p:nvSpPr>
          <p:cNvPr id="169" name="Google Shape;169;p23"/>
          <p:cNvSpPr txBox="1"/>
          <p:nvPr/>
        </p:nvSpPr>
        <p:spPr>
          <a:xfrm>
            <a:off x="5983335" y="3066575"/>
            <a:ext cx="2043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Makes students feel more prepared for class</a:t>
            </a:r>
            <a:endParaRPr sz="800">
              <a:latin typeface="Montserrat"/>
              <a:ea typeface="Montserrat"/>
              <a:cs typeface="Montserrat"/>
              <a:sym typeface="Montserrat"/>
            </a:endParaRPr>
          </a:p>
        </p:txBody>
      </p:sp>
      <p:pic>
        <p:nvPicPr>
          <p:cNvPr id="170" name="Google Shape;170;p23"/>
          <p:cNvPicPr preferRelativeResize="0"/>
          <p:nvPr/>
        </p:nvPicPr>
        <p:blipFill rotWithShape="1">
          <a:blip r:embed="rId3">
            <a:alphaModFix/>
          </a:blip>
          <a:srcRect b="17363" l="-2639" r="2639" t="58656"/>
          <a:stretch/>
        </p:blipFill>
        <p:spPr>
          <a:xfrm>
            <a:off x="5873400" y="3448725"/>
            <a:ext cx="2263775" cy="1357399"/>
          </a:xfrm>
          <a:prstGeom prst="rect">
            <a:avLst/>
          </a:prstGeom>
          <a:noFill/>
          <a:ln>
            <a:noFill/>
          </a:ln>
        </p:spPr>
      </p:pic>
      <p:sp>
        <p:nvSpPr>
          <p:cNvPr id="171" name="Google Shape;171;p23"/>
          <p:cNvSpPr txBox="1"/>
          <p:nvPr/>
        </p:nvSpPr>
        <p:spPr>
          <a:xfrm>
            <a:off x="5983348" y="4738125"/>
            <a:ext cx="20439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Reduces stress in the classroom</a:t>
            </a:r>
            <a:endParaRPr sz="800">
              <a:latin typeface="Montserrat"/>
              <a:ea typeface="Montserrat"/>
              <a:cs typeface="Montserrat"/>
              <a:sym typeface="Montserrat"/>
            </a:endParaRPr>
          </a:p>
        </p:txBody>
      </p:sp>
      <p:sp>
        <p:nvSpPr>
          <p:cNvPr id="172" name="Google Shape;172;p23"/>
          <p:cNvSpPr txBox="1"/>
          <p:nvPr>
            <p:ph idx="1" type="body"/>
          </p:nvPr>
        </p:nvSpPr>
        <p:spPr>
          <a:xfrm>
            <a:off x="305400" y="1560575"/>
            <a:ext cx="4452300" cy="2834700"/>
          </a:xfrm>
          <a:prstGeom prst="rect">
            <a:avLst/>
          </a:prstGeom>
        </p:spPr>
        <p:txBody>
          <a:bodyPr anchorCtr="0" anchor="t" bIns="91425" lIns="91425" spcFirstLastPara="1" rIns="91425" wrap="square" tIns="91425">
            <a:noAutofit/>
          </a:bodyPr>
          <a:lstStyle/>
          <a:p>
            <a:pPr indent="0" lvl="0" marL="0" rtl="0" algn="l">
              <a:lnSpc>
                <a:spcPct val="190000"/>
              </a:lnSpc>
              <a:spcBef>
                <a:spcPts val="0"/>
              </a:spcBef>
              <a:spcAft>
                <a:spcPts val="0"/>
              </a:spcAft>
              <a:buSzPts val="852"/>
              <a:buNone/>
            </a:pPr>
            <a:r>
              <a:rPr lang="en" sz="1578">
                <a:solidFill>
                  <a:schemeClr val="lt2"/>
                </a:solidFill>
                <a:latin typeface="Montserrat"/>
                <a:ea typeface="Montserrat"/>
                <a:cs typeface="Montserrat"/>
                <a:sym typeface="Montserrat"/>
              </a:rPr>
              <a:t>Some </a:t>
            </a:r>
            <a:r>
              <a:rPr lang="en" sz="1578">
                <a:solidFill>
                  <a:schemeClr val="lt2"/>
                </a:solidFill>
                <a:latin typeface="Montserrat"/>
                <a:ea typeface="Montserrat"/>
                <a:cs typeface="Montserrat"/>
                <a:sym typeface="Montserrat"/>
              </a:rPr>
              <a:t>possible</a:t>
            </a:r>
            <a:r>
              <a:rPr lang="en" sz="1578">
                <a:solidFill>
                  <a:schemeClr val="lt2"/>
                </a:solidFill>
                <a:latin typeface="Montserrat"/>
                <a:ea typeface="Montserrat"/>
                <a:cs typeface="Montserrat"/>
                <a:sym typeface="Montserrat"/>
              </a:rPr>
              <a:t> forms of technology:</a:t>
            </a:r>
            <a:endParaRPr sz="1578">
              <a:solidFill>
                <a:schemeClr val="lt2"/>
              </a:solidFill>
              <a:latin typeface="Montserrat"/>
              <a:ea typeface="Montserrat"/>
              <a:cs typeface="Montserrat"/>
              <a:sym typeface="Montserrat"/>
            </a:endParaRPr>
          </a:p>
          <a:p>
            <a:pPr indent="-328852" lvl="0" marL="457200" rtl="0" algn="l">
              <a:lnSpc>
                <a:spcPct val="150000"/>
              </a:lnSpc>
              <a:spcBef>
                <a:spcPts val="120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Computers</a:t>
            </a:r>
            <a:endParaRPr sz="1578">
              <a:solidFill>
                <a:schemeClr val="lt2"/>
              </a:solidFill>
              <a:latin typeface="Montserrat"/>
              <a:ea typeface="Montserrat"/>
              <a:cs typeface="Montserrat"/>
              <a:sym typeface="Montserrat"/>
            </a:endParaRPr>
          </a:p>
          <a:p>
            <a:pPr indent="-328852" lvl="0" marL="457200" rtl="0" algn="l">
              <a:lnSpc>
                <a:spcPct val="150000"/>
              </a:lnSpc>
              <a:spcBef>
                <a:spcPts val="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Tablets</a:t>
            </a:r>
            <a:endParaRPr sz="1578">
              <a:solidFill>
                <a:schemeClr val="lt2"/>
              </a:solidFill>
              <a:latin typeface="Montserrat"/>
              <a:ea typeface="Montserrat"/>
              <a:cs typeface="Montserrat"/>
              <a:sym typeface="Montserrat"/>
            </a:endParaRPr>
          </a:p>
          <a:p>
            <a:pPr indent="-328852" lvl="0" marL="457200" rtl="0" algn="l">
              <a:lnSpc>
                <a:spcPct val="150000"/>
              </a:lnSpc>
              <a:spcBef>
                <a:spcPts val="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Virtual Reality</a:t>
            </a:r>
            <a:endParaRPr sz="1578">
              <a:solidFill>
                <a:schemeClr val="lt2"/>
              </a:solidFill>
              <a:latin typeface="Montserrat"/>
              <a:ea typeface="Montserrat"/>
              <a:cs typeface="Montserrat"/>
              <a:sym typeface="Montserrat"/>
            </a:endParaRPr>
          </a:p>
          <a:p>
            <a:pPr indent="-328852" lvl="0" marL="457200" rtl="0" algn="l">
              <a:lnSpc>
                <a:spcPct val="150000"/>
              </a:lnSpc>
              <a:spcBef>
                <a:spcPts val="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3D printing</a:t>
            </a:r>
            <a:endParaRPr sz="1578">
              <a:solidFill>
                <a:schemeClr val="lt2"/>
              </a:solidFill>
              <a:latin typeface="Montserrat"/>
              <a:ea typeface="Montserrat"/>
              <a:cs typeface="Montserrat"/>
              <a:sym typeface="Montserrat"/>
            </a:endParaRPr>
          </a:p>
          <a:p>
            <a:pPr indent="-328852" lvl="0" marL="457200" rtl="0" algn="l">
              <a:lnSpc>
                <a:spcPct val="150000"/>
              </a:lnSpc>
              <a:spcBef>
                <a:spcPts val="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CAD</a:t>
            </a:r>
            <a:endParaRPr sz="1578">
              <a:solidFill>
                <a:schemeClr val="lt2"/>
              </a:solidFill>
              <a:latin typeface="Montserrat"/>
              <a:ea typeface="Montserrat"/>
              <a:cs typeface="Montserrat"/>
              <a:sym typeface="Montserrat"/>
            </a:endParaRPr>
          </a:p>
          <a:p>
            <a:pPr indent="-328852" lvl="0" marL="457200" rtl="0" algn="l">
              <a:lnSpc>
                <a:spcPct val="150000"/>
              </a:lnSpc>
              <a:spcBef>
                <a:spcPts val="0"/>
              </a:spcBef>
              <a:spcAft>
                <a:spcPts val="0"/>
              </a:spcAft>
              <a:buClr>
                <a:schemeClr val="lt2"/>
              </a:buClr>
              <a:buSzPts val="1579"/>
              <a:buFont typeface="Montserrat"/>
              <a:buChar char="-"/>
            </a:pPr>
            <a:r>
              <a:rPr lang="en" sz="1578">
                <a:solidFill>
                  <a:schemeClr val="lt2"/>
                </a:solidFill>
                <a:latin typeface="Montserrat"/>
                <a:ea typeface="Montserrat"/>
                <a:cs typeface="Montserrat"/>
                <a:sym typeface="Montserrat"/>
              </a:rPr>
              <a:t>Drones</a:t>
            </a:r>
            <a:endParaRPr sz="1578">
              <a:solidFill>
                <a:schemeClr val="lt2"/>
              </a:solidFill>
              <a:latin typeface="Montserrat"/>
              <a:ea typeface="Montserrat"/>
              <a:cs typeface="Montserrat"/>
              <a:sym typeface="Montserrat"/>
            </a:endParaRPr>
          </a:p>
          <a:p>
            <a:pPr indent="0" lvl="0" marL="0" rtl="0" algn="l">
              <a:lnSpc>
                <a:spcPct val="190000"/>
              </a:lnSpc>
              <a:spcBef>
                <a:spcPts val="1200"/>
              </a:spcBef>
              <a:spcAft>
                <a:spcPts val="1200"/>
              </a:spcAft>
              <a:buSzPts val="852"/>
              <a:buNone/>
            </a:pPr>
            <a:r>
              <a:t/>
            </a:r>
            <a:endParaRPr sz="1578">
              <a:solidFill>
                <a:schemeClr val="lt2"/>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4"/>
          <p:cNvPicPr preferRelativeResize="0"/>
          <p:nvPr/>
        </p:nvPicPr>
        <p:blipFill rotWithShape="1">
          <a:blip r:embed="rId3">
            <a:alphaModFix/>
          </a:blip>
          <a:srcRect b="10329" l="0" r="0" t="0"/>
          <a:stretch/>
        </p:blipFill>
        <p:spPr>
          <a:xfrm>
            <a:off x="3445625" y="1670500"/>
            <a:ext cx="2114151" cy="1802499"/>
          </a:xfrm>
          <a:prstGeom prst="rect">
            <a:avLst/>
          </a:prstGeom>
          <a:noFill/>
          <a:ln>
            <a:noFill/>
          </a:ln>
        </p:spPr>
      </p:pic>
      <p:sp>
        <p:nvSpPr>
          <p:cNvPr id="178" name="Google Shape;178;p24"/>
          <p:cNvSpPr/>
          <p:nvPr/>
        </p:nvSpPr>
        <p:spPr>
          <a:xfrm>
            <a:off x="0" y="0"/>
            <a:ext cx="9144000" cy="11526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How does S.T.E.A.M. evolve from K-12?</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p:txBody>
      </p:sp>
      <p:sp>
        <p:nvSpPr>
          <p:cNvPr id="180" name="Google Shape;180;p24"/>
          <p:cNvSpPr txBox="1"/>
          <p:nvPr>
            <p:ph idx="1" type="body"/>
          </p:nvPr>
        </p:nvSpPr>
        <p:spPr>
          <a:xfrm>
            <a:off x="311700" y="1370150"/>
            <a:ext cx="1760100" cy="63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Montserrat Medium"/>
                <a:ea typeface="Montserrat Medium"/>
                <a:cs typeface="Montserrat Medium"/>
                <a:sym typeface="Montserrat Medium"/>
              </a:rPr>
              <a:t>Elementary</a:t>
            </a:r>
            <a:r>
              <a:rPr lang="en">
                <a:latin typeface="Montserrat Medium"/>
                <a:ea typeface="Montserrat Medium"/>
                <a:cs typeface="Montserrat Medium"/>
                <a:sym typeface="Montserrat Medium"/>
              </a:rPr>
              <a:t> </a:t>
            </a:r>
            <a:endParaRPr>
              <a:latin typeface="Montserrat Medium"/>
              <a:ea typeface="Montserrat Medium"/>
              <a:cs typeface="Montserrat Medium"/>
              <a:sym typeface="Montserrat Medium"/>
            </a:endParaRPr>
          </a:p>
        </p:txBody>
      </p:sp>
      <p:sp>
        <p:nvSpPr>
          <p:cNvPr id="181" name="Google Shape;181;p24"/>
          <p:cNvSpPr txBox="1"/>
          <p:nvPr>
            <p:ph idx="1" type="body"/>
          </p:nvPr>
        </p:nvSpPr>
        <p:spPr>
          <a:xfrm>
            <a:off x="3622650" y="1370150"/>
            <a:ext cx="1898700" cy="63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Montserrat Medium"/>
                <a:ea typeface="Montserrat Medium"/>
                <a:cs typeface="Montserrat Medium"/>
                <a:sym typeface="Montserrat Medium"/>
              </a:rPr>
              <a:t>Middle School</a:t>
            </a:r>
            <a:endParaRPr>
              <a:latin typeface="Montserrat Medium"/>
              <a:ea typeface="Montserrat Medium"/>
              <a:cs typeface="Montserrat Medium"/>
              <a:sym typeface="Montserrat Medium"/>
            </a:endParaRPr>
          </a:p>
        </p:txBody>
      </p:sp>
      <p:sp>
        <p:nvSpPr>
          <p:cNvPr id="182" name="Google Shape;182;p24"/>
          <p:cNvSpPr txBox="1"/>
          <p:nvPr>
            <p:ph idx="1" type="body"/>
          </p:nvPr>
        </p:nvSpPr>
        <p:spPr>
          <a:xfrm>
            <a:off x="7072200" y="1370150"/>
            <a:ext cx="1898700" cy="633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Montserrat Medium"/>
                <a:ea typeface="Montserrat Medium"/>
                <a:cs typeface="Montserrat Medium"/>
                <a:sym typeface="Montserrat Medium"/>
              </a:rPr>
              <a:t>High</a:t>
            </a:r>
            <a:r>
              <a:rPr lang="en">
                <a:latin typeface="Montserrat Medium"/>
                <a:ea typeface="Montserrat Medium"/>
                <a:cs typeface="Montserrat Medium"/>
                <a:sym typeface="Montserrat Medium"/>
              </a:rPr>
              <a:t> School</a:t>
            </a:r>
            <a:endParaRPr>
              <a:latin typeface="Montserrat Medium"/>
              <a:ea typeface="Montserrat Medium"/>
              <a:cs typeface="Montserrat Medium"/>
              <a:sym typeface="Montserrat Medium"/>
            </a:endParaRPr>
          </a:p>
        </p:txBody>
      </p:sp>
      <p:pic>
        <p:nvPicPr>
          <p:cNvPr id="183" name="Google Shape;183;p24"/>
          <p:cNvPicPr preferRelativeResize="0"/>
          <p:nvPr/>
        </p:nvPicPr>
        <p:blipFill>
          <a:blip r:embed="rId4">
            <a:alphaModFix/>
          </a:blip>
          <a:stretch>
            <a:fillRect/>
          </a:stretch>
        </p:blipFill>
        <p:spPr>
          <a:xfrm>
            <a:off x="148150" y="1949475"/>
            <a:ext cx="1923654" cy="2834652"/>
          </a:xfrm>
          <a:prstGeom prst="rect">
            <a:avLst/>
          </a:prstGeom>
          <a:noFill/>
          <a:ln>
            <a:noFill/>
          </a:ln>
        </p:spPr>
      </p:pic>
      <p:pic>
        <p:nvPicPr>
          <p:cNvPr id="184" name="Google Shape;184;p24"/>
          <p:cNvPicPr preferRelativeResize="0"/>
          <p:nvPr/>
        </p:nvPicPr>
        <p:blipFill rotWithShape="1">
          <a:blip r:embed="rId5">
            <a:alphaModFix/>
          </a:blip>
          <a:srcRect b="0" l="18661" r="18654" t="0"/>
          <a:stretch/>
        </p:blipFill>
        <p:spPr>
          <a:xfrm>
            <a:off x="3650900" y="3524750"/>
            <a:ext cx="1703600" cy="1358850"/>
          </a:xfrm>
          <a:prstGeom prst="rect">
            <a:avLst/>
          </a:prstGeom>
          <a:noFill/>
          <a:ln>
            <a:noFill/>
          </a:ln>
        </p:spPr>
      </p:pic>
      <p:pic>
        <p:nvPicPr>
          <p:cNvPr id="185" name="Google Shape;185;p24"/>
          <p:cNvPicPr preferRelativeResize="0"/>
          <p:nvPr/>
        </p:nvPicPr>
        <p:blipFill>
          <a:blip r:embed="rId6">
            <a:alphaModFix/>
          </a:blip>
          <a:stretch>
            <a:fillRect/>
          </a:stretch>
        </p:blipFill>
        <p:spPr>
          <a:xfrm>
            <a:off x="6761663" y="1773550"/>
            <a:ext cx="2242575" cy="1473450"/>
          </a:xfrm>
          <a:prstGeom prst="rect">
            <a:avLst/>
          </a:prstGeom>
          <a:noFill/>
          <a:ln>
            <a:noFill/>
          </a:ln>
        </p:spPr>
      </p:pic>
      <p:pic>
        <p:nvPicPr>
          <p:cNvPr id="186" name="Google Shape;186;p24"/>
          <p:cNvPicPr preferRelativeResize="0"/>
          <p:nvPr/>
        </p:nvPicPr>
        <p:blipFill>
          <a:blip r:embed="rId7">
            <a:alphaModFix/>
          </a:blip>
          <a:stretch>
            <a:fillRect/>
          </a:stretch>
        </p:blipFill>
        <p:spPr>
          <a:xfrm>
            <a:off x="6798925" y="3383875"/>
            <a:ext cx="2168055" cy="1358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5"/>
          <p:cNvSpPr/>
          <p:nvPr/>
        </p:nvSpPr>
        <p:spPr>
          <a:xfrm>
            <a:off x="0" y="0"/>
            <a:ext cx="5063100" cy="5143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5"/>
          <p:cNvSpPr txBox="1"/>
          <p:nvPr>
            <p:ph type="title"/>
          </p:nvPr>
        </p:nvSpPr>
        <p:spPr>
          <a:xfrm>
            <a:off x="311700" y="445025"/>
            <a:ext cx="4129200" cy="1056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chemeClr val="lt1"/>
                </a:solidFill>
                <a:latin typeface="Montserrat"/>
                <a:ea typeface="Montserrat"/>
                <a:cs typeface="Montserrat"/>
                <a:sym typeface="Montserrat"/>
              </a:rPr>
              <a:t>S.T.E.A.M. design considerations</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p:txBody>
      </p:sp>
      <p:sp>
        <p:nvSpPr>
          <p:cNvPr id="193" name="Google Shape;193;p25"/>
          <p:cNvSpPr txBox="1"/>
          <p:nvPr>
            <p:ph idx="1" type="body"/>
          </p:nvPr>
        </p:nvSpPr>
        <p:spPr>
          <a:xfrm>
            <a:off x="305400" y="1736500"/>
            <a:ext cx="4452300" cy="2834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78">
                <a:solidFill>
                  <a:schemeClr val="lt2"/>
                </a:solidFill>
                <a:latin typeface="Montserrat"/>
                <a:ea typeface="Montserrat"/>
                <a:cs typeface="Montserrat"/>
                <a:sym typeface="Montserrat"/>
              </a:rPr>
              <a:t>The standards from K-12 help us </a:t>
            </a:r>
            <a:r>
              <a:rPr lang="en" sz="1478">
                <a:solidFill>
                  <a:schemeClr val="lt2"/>
                </a:solidFill>
                <a:latin typeface="Montserrat"/>
                <a:ea typeface="Montserrat"/>
                <a:cs typeface="Montserrat"/>
                <a:sym typeface="Montserrat"/>
              </a:rPr>
              <a:t>understand</a:t>
            </a:r>
            <a:r>
              <a:rPr lang="en" sz="1478">
                <a:solidFill>
                  <a:schemeClr val="lt2"/>
                </a:solidFill>
                <a:latin typeface="Montserrat"/>
                <a:ea typeface="Montserrat"/>
                <a:cs typeface="Montserrat"/>
                <a:sym typeface="Montserrat"/>
              </a:rPr>
              <a:t> what design needs would be in each space.</a:t>
            </a:r>
            <a:endParaRPr sz="1478">
              <a:solidFill>
                <a:schemeClr val="lt2"/>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1478">
                <a:solidFill>
                  <a:schemeClr val="lt2"/>
                </a:solidFill>
                <a:latin typeface="Montserrat"/>
                <a:ea typeface="Montserrat"/>
                <a:cs typeface="Montserrat"/>
                <a:sym typeface="Montserrat"/>
              </a:rPr>
              <a:t>Elementary - Most basic</a:t>
            </a:r>
            <a:endParaRPr sz="1478">
              <a:solidFill>
                <a:schemeClr val="lt2"/>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1478">
                <a:solidFill>
                  <a:schemeClr val="lt2"/>
                </a:solidFill>
                <a:latin typeface="Montserrat"/>
                <a:ea typeface="Montserrat"/>
                <a:cs typeface="Montserrat"/>
                <a:sym typeface="Montserrat"/>
              </a:rPr>
              <a:t>Middle School - Moderate</a:t>
            </a:r>
            <a:endParaRPr sz="1478">
              <a:solidFill>
                <a:schemeClr val="lt2"/>
              </a:solidFill>
              <a:latin typeface="Montserrat"/>
              <a:ea typeface="Montserrat"/>
              <a:cs typeface="Montserrat"/>
              <a:sym typeface="Montserrat"/>
            </a:endParaRPr>
          </a:p>
          <a:p>
            <a:pPr indent="0" lvl="0" marL="0" rtl="0" algn="l">
              <a:lnSpc>
                <a:spcPct val="150000"/>
              </a:lnSpc>
              <a:spcBef>
                <a:spcPts val="1200"/>
              </a:spcBef>
              <a:spcAft>
                <a:spcPts val="0"/>
              </a:spcAft>
              <a:buNone/>
            </a:pPr>
            <a:r>
              <a:rPr lang="en" sz="1478">
                <a:solidFill>
                  <a:schemeClr val="lt2"/>
                </a:solidFill>
                <a:latin typeface="Montserrat"/>
                <a:ea typeface="Montserrat"/>
                <a:cs typeface="Montserrat"/>
                <a:sym typeface="Montserrat"/>
              </a:rPr>
              <a:t>High School - </a:t>
            </a:r>
            <a:r>
              <a:rPr lang="en" sz="1478">
                <a:solidFill>
                  <a:schemeClr val="lt2"/>
                </a:solidFill>
                <a:latin typeface="Montserrat"/>
                <a:ea typeface="Montserrat"/>
                <a:cs typeface="Montserrat"/>
                <a:sym typeface="Montserrat"/>
              </a:rPr>
              <a:t>Advanced</a:t>
            </a:r>
            <a:r>
              <a:rPr lang="en" sz="1478">
                <a:solidFill>
                  <a:schemeClr val="lt2"/>
                </a:solidFill>
                <a:latin typeface="Montserrat"/>
                <a:ea typeface="Montserrat"/>
                <a:cs typeface="Montserrat"/>
                <a:sym typeface="Montserrat"/>
              </a:rPr>
              <a:t> </a:t>
            </a:r>
            <a:endParaRPr sz="1478">
              <a:solidFill>
                <a:schemeClr val="lt2"/>
              </a:solidFill>
              <a:latin typeface="Montserrat"/>
              <a:ea typeface="Montserrat"/>
              <a:cs typeface="Montserrat"/>
              <a:sym typeface="Montserrat"/>
            </a:endParaRPr>
          </a:p>
          <a:p>
            <a:pPr indent="0" lvl="0" marL="0" rtl="0" algn="l">
              <a:lnSpc>
                <a:spcPct val="150000"/>
              </a:lnSpc>
              <a:spcBef>
                <a:spcPts val="1200"/>
              </a:spcBef>
              <a:spcAft>
                <a:spcPts val="0"/>
              </a:spcAft>
              <a:buNone/>
            </a:pPr>
            <a:r>
              <a:t/>
            </a:r>
            <a:endParaRPr sz="1478">
              <a:solidFill>
                <a:schemeClr val="lt2"/>
              </a:solidFill>
              <a:latin typeface="Montserrat"/>
              <a:ea typeface="Montserrat"/>
              <a:cs typeface="Montserrat"/>
              <a:sym typeface="Montserrat"/>
            </a:endParaRPr>
          </a:p>
          <a:p>
            <a:pPr indent="0" lvl="0" marL="0" rtl="0" algn="l">
              <a:lnSpc>
                <a:spcPct val="190000"/>
              </a:lnSpc>
              <a:spcBef>
                <a:spcPts val="1200"/>
              </a:spcBef>
              <a:spcAft>
                <a:spcPts val="1200"/>
              </a:spcAft>
              <a:buSzPts val="852"/>
              <a:buNone/>
            </a:pPr>
            <a:r>
              <a:t/>
            </a:r>
            <a:endParaRPr sz="1478">
              <a:solidFill>
                <a:schemeClr val="lt2"/>
              </a:solidFill>
              <a:latin typeface="Montserrat"/>
              <a:ea typeface="Montserrat"/>
              <a:cs typeface="Montserrat"/>
              <a:sym typeface="Montserrat"/>
            </a:endParaRPr>
          </a:p>
        </p:txBody>
      </p:sp>
      <p:pic>
        <p:nvPicPr>
          <p:cNvPr id="194" name="Google Shape;194;p25"/>
          <p:cNvPicPr preferRelativeResize="0"/>
          <p:nvPr/>
        </p:nvPicPr>
        <p:blipFill>
          <a:blip r:embed="rId3">
            <a:alphaModFix/>
          </a:blip>
          <a:stretch>
            <a:fillRect/>
          </a:stretch>
        </p:blipFill>
        <p:spPr>
          <a:xfrm>
            <a:off x="5489925" y="3322701"/>
            <a:ext cx="3237000" cy="1820799"/>
          </a:xfrm>
          <a:prstGeom prst="rect">
            <a:avLst/>
          </a:prstGeom>
          <a:noFill/>
          <a:ln>
            <a:noFill/>
          </a:ln>
        </p:spPr>
      </p:pic>
      <p:pic>
        <p:nvPicPr>
          <p:cNvPr id="195" name="Google Shape;195;p25"/>
          <p:cNvPicPr preferRelativeResize="0"/>
          <p:nvPr/>
        </p:nvPicPr>
        <p:blipFill>
          <a:blip r:embed="rId4">
            <a:alphaModFix/>
          </a:blip>
          <a:stretch>
            <a:fillRect/>
          </a:stretch>
        </p:blipFill>
        <p:spPr>
          <a:xfrm>
            <a:off x="5589025" y="1679024"/>
            <a:ext cx="3038800" cy="1643675"/>
          </a:xfrm>
          <a:prstGeom prst="rect">
            <a:avLst/>
          </a:prstGeom>
          <a:noFill/>
          <a:ln>
            <a:noFill/>
          </a:ln>
        </p:spPr>
      </p:pic>
      <p:pic>
        <p:nvPicPr>
          <p:cNvPr id="196" name="Google Shape;196;p25"/>
          <p:cNvPicPr preferRelativeResize="0"/>
          <p:nvPr/>
        </p:nvPicPr>
        <p:blipFill>
          <a:blip r:embed="rId5">
            <a:alphaModFix/>
          </a:blip>
          <a:stretch>
            <a:fillRect/>
          </a:stretch>
        </p:blipFill>
        <p:spPr>
          <a:xfrm>
            <a:off x="5489925" y="289026"/>
            <a:ext cx="3237000" cy="1212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6"/>
          <p:cNvPicPr preferRelativeResize="0"/>
          <p:nvPr/>
        </p:nvPicPr>
        <p:blipFill rotWithShape="1">
          <a:blip r:embed="rId3">
            <a:alphaModFix amt="61000"/>
          </a:blip>
          <a:srcRect b="0" l="17250" r="8713" t="0"/>
          <a:stretch/>
        </p:blipFill>
        <p:spPr>
          <a:xfrm>
            <a:off x="3431725" y="0"/>
            <a:ext cx="5712276" cy="5143500"/>
          </a:xfrm>
          <a:prstGeom prst="rect">
            <a:avLst/>
          </a:prstGeom>
          <a:noFill/>
          <a:ln>
            <a:noFill/>
          </a:ln>
        </p:spPr>
      </p:pic>
      <p:sp>
        <p:nvSpPr>
          <p:cNvPr id="202" name="Google Shape;202;p26"/>
          <p:cNvSpPr/>
          <p:nvPr/>
        </p:nvSpPr>
        <p:spPr>
          <a:xfrm>
            <a:off x="0" y="1770300"/>
            <a:ext cx="9144000" cy="1602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6"/>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chemeClr val="lt1"/>
                </a:solidFill>
                <a:latin typeface="Montserrat SemiBold"/>
                <a:ea typeface="Montserrat SemiBold"/>
                <a:cs typeface="Montserrat SemiBold"/>
                <a:sym typeface="Montserrat SemiBold"/>
              </a:rPr>
              <a:t>Research Agenda</a:t>
            </a:r>
            <a:endParaRPr sz="36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7"/>
          <p:cNvPicPr preferRelativeResize="0"/>
          <p:nvPr/>
        </p:nvPicPr>
        <p:blipFill>
          <a:blip r:embed="rId3">
            <a:alphaModFix/>
          </a:blip>
          <a:stretch>
            <a:fillRect/>
          </a:stretch>
        </p:blipFill>
        <p:spPr>
          <a:xfrm>
            <a:off x="152400" y="743013"/>
            <a:ext cx="8839200" cy="2881384"/>
          </a:xfrm>
          <a:prstGeom prst="rect">
            <a:avLst/>
          </a:prstGeom>
          <a:noFill/>
          <a:ln>
            <a:noFill/>
          </a:ln>
        </p:spPr>
      </p:pic>
      <p:sp>
        <p:nvSpPr>
          <p:cNvPr id="209" name="Google Shape;209;p27"/>
          <p:cNvSpPr/>
          <p:nvPr/>
        </p:nvSpPr>
        <p:spPr>
          <a:xfrm>
            <a:off x="-8175" y="4195525"/>
            <a:ext cx="9144000" cy="9480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 name="Google Shape;210;p27"/>
          <p:cNvPicPr preferRelativeResize="0"/>
          <p:nvPr/>
        </p:nvPicPr>
        <p:blipFill>
          <a:blip r:embed="rId4">
            <a:alphaModFix/>
          </a:blip>
          <a:stretch>
            <a:fillRect/>
          </a:stretch>
        </p:blipFill>
        <p:spPr>
          <a:xfrm>
            <a:off x="224275" y="4408575"/>
            <a:ext cx="2841199" cy="492250"/>
          </a:xfrm>
          <a:prstGeom prst="rect">
            <a:avLst/>
          </a:prstGeom>
          <a:noFill/>
          <a:ln>
            <a:noFill/>
          </a:ln>
        </p:spPr>
      </p:pic>
      <p:sp>
        <p:nvSpPr>
          <p:cNvPr id="211" name="Google Shape;211;p27"/>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8"/>
          <p:cNvSpPr/>
          <p:nvPr/>
        </p:nvSpPr>
        <p:spPr>
          <a:xfrm>
            <a:off x="0" y="0"/>
            <a:ext cx="9144000" cy="1602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Key Survey #1 Data</a:t>
            </a:r>
            <a:endParaRPr b="1">
              <a:solidFill>
                <a:schemeClr val="lt1"/>
              </a:solidFill>
              <a:latin typeface="Montserrat"/>
              <a:ea typeface="Montserrat"/>
              <a:cs typeface="Montserrat"/>
              <a:sym typeface="Montserrat"/>
            </a:endParaRPr>
          </a:p>
        </p:txBody>
      </p:sp>
      <p:pic>
        <p:nvPicPr>
          <p:cNvPr id="218" name="Google Shape;218;p28"/>
          <p:cNvPicPr preferRelativeResize="0"/>
          <p:nvPr/>
        </p:nvPicPr>
        <p:blipFill>
          <a:blip r:embed="rId3">
            <a:alphaModFix/>
          </a:blip>
          <a:stretch>
            <a:fillRect/>
          </a:stretch>
        </p:blipFill>
        <p:spPr>
          <a:xfrm>
            <a:off x="6724100" y="1846263"/>
            <a:ext cx="1917601" cy="2896450"/>
          </a:xfrm>
          <a:prstGeom prst="rect">
            <a:avLst/>
          </a:prstGeom>
          <a:noFill/>
          <a:ln>
            <a:noFill/>
          </a:ln>
        </p:spPr>
      </p:pic>
      <p:pic>
        <p:nvPicPr>
          <p:cNvPr id="219" name="Google Shape;219;p28"/>
          <p:cNvPicPr preferRelativeResize="0"/>
          <p:nvPr/>
        </p:nvPicPr>
        <p:blipFill>
          <a:blip r:embed="rId4">
            <a:alphaModFix/>
          </a:blip>
          <a:stretch>
            <a:fillRect/>
          </a:stretch>
        </p:blipFill>
        <p:spPr>
          <a:xfrm>
            <a:off x="311700" y="2532323"/>
            <a:ext cx="5891474" cy="152431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p:nvPr/>
        </p:nvSpPr>
        <p:spPr>
          <a:xfrm>
            <a:off x="0" y="0"/>
            <a:ext cx="4793700" cy="5143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9"/>
          <p:cNvSpPr txBox="1"/>
          <p:nvPr>
            <p:ph type="title"/>
          </p:nvPr>
        </p:nvSpPr>
        <p:spPr>
          <a:xfrm>
            <a:off x="311700" y="445025"/>
            <a:ext cx="4419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Key Survey #2 Data</a:t>
            </a:r>
            <a:endParaRPr b="1">
              <a:solidFill>
                <a:schemeClr val="lt1"/>
              </a:solidFill>
              <a:latin typeface="Montserrat"/>
              <a:ea typeface="Montserrat"/>
              <a:cs typeface="Montserrat"/>
              <a:sym typeface="Montserrat"/>
            </a:endParaRPr>
          </a:p>
        </p:txBody>
      </p:sp>
      <p:pic>
        <p:nvPicPr>
          <p:cNvPr id="226" name="Google Shape;226;p29"/>
          <p:cNvPicPr preferRelativeResize="0"/>
          <p:nvPr/>
        </p:nvPicPr>
        <p:blipFill rotWithShape="1">
          <a:blip r:embed="rId3">
            <a:alphaModFix/>
          </a:blip>
          <a:srcRect b="36972" l="0" r="0" t="0"/>
          <a:stretch/>
        </p:blipFill>
        <p:spPr>
          <a:xfrm>
            <a:off x="5981000" y="253275"/>
            <a:ext cx="1979526" cy="1639276"/>
          </a:xfrm>
          <a:prstGeom prst="rect">
            <a:avLst/>
          </a:prstGeom>
          <a:noFill/>
          <a:ln>
            <a:noFill/>
          </a:ln>
        </p:spPr>
      </p:pic>
      <p:pic>
        <p:nvPicPr>
          <p:cNvPr id="227" name="Google Shape;227;p29"/>
          <p:cNvPicPr preferRelativeResize="0"/>
          <p:nvPr/>
        </p:nvPicPr>
        <p:blipFill rotWithShape="1">
          <a:blip r:embed="rId4">
            <a:alphaModFix/>
          </a:blip>
          <a:srcRect b="22750" l="0" r="0" t="0"/>
          <a:stretch/>
        </p:blipFill>
        <p:spPr>
          <a:xfrm>
            <a:off x="5438800" y="3093050"/>
            <a:ext cx="2711550" cy="1366075"/>
          </a:xfrm>
          <a:prstGeom prst="rect">
            <a:avLst/>
          </a:prstGeom>
          <a:noFill/>
          <a:ln>
            <a:noFill/>
          </a:ln>
        </p:spPr>
      </p:pic>
      <p:sp>
        <p:nvSpPr>
          <p:cNvPr id="228" name="Google Shape;228;p29"/>
          <p:cNvSpPr txBox="1"/>
          <p:nvPr/>
        </p:nvSpPr>
        <p:spPr>
          <a:xfrm>
            <a:off x="5600406" y="4459125"/>
            <a:ext cx="932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Agree</a:t>
            </a:r>
            <a:endParaRPr sz="800">
              <a:latin typeface="Montserrat"/>
              <a:ea typeface="Montserrat"/>
              <a:cs typeface="Montserrat"/>
              <a:sym typeface="Montserrat"/>
            </a:endParaRPr>
          </a:p>
        </p:txBody>
      </p:sp>
      <p:sp>
        <p:nvSpPr>
          <p:cNvPr id="229" name="Google Shape;229;p29"/>
          <p:cNvSpPr txBox="1"/>
          <p:nvPr/>
        </p:nvSpPr>
        <p:spPr>
          <a:xfrm>
            <a:off x="6415131" y="4459125"/>
            <a:ext cx="9321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Somewhat </a:t>
            </a:r>
            <a:r>
              <a:rPr lang="en" sz="800">
                <a:latin typeface="Montserrat"/>
                <a:ea typeface="Montserrat"/>
                <a:cs typeface="Montserrat"/>
                <a:sym typeface="Montserrat"/>
              </a:rPr>
              <a:t>Agree</a:t>
            </a:r>
            <a:endParaRPr sz="800">
              <a:latin typeface="Montserrat"/>
              <a:ea typeface="Montserrat"/>
              <a:cs typeface="Montserrat"/>
              <a:sym typeface="Montserrat"/>
            </a:endParaRPr>
          </a:p>
        </p:txBody>
      </p:sp>
      <p:sp>
        <p:nvSpPr>
          <p:cNvPr id="230" name="Google Shape;230;p29"/>
          <p:cNvSpPr txBox="1"/>
          <p:nvPr/>
        </p:nvSpPr>
        <p:spPr>
          <a:xfrm>
            <a:off x="7218256" y="4459125"/>
            <a:ext cx="9321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Montserrat"/>
                <a:ea typeface="Montserrat"/>
                <a:cs typeface="Montserrat"/>
                <a:sym typeface="Montserrat"/>
              </a:rPr>
              <a:t>Disa</a:t>
            </a:r>
            <a:r>
              <a:rPr lang="en" sz="800">
                <a:latin typeface="Montserrat"/>
                <a:ea typeface="Montserrat"/>
                <a:cs typeface="Montserrat"/>
                <a:sym typeface="Montserrat"/>
              </a:rPr>
              <a:t>gree</a:t>
            </a:r>
            <a:endParaRPr sz="800">
              <a:latin typeface="Montserrat"/>
              <a:ea typeface="Montserrat"/>
              <a:cs typeface="Montserrat"/>
              <a:sym typeface="Montserrat"/>
            </a:endParaRPr>
          </a:p>
        </p:txBody>
      </p:sp>
      <p:pic>
        <p:nvPicPr>
          <p:cNvPr id="231" name="Google Shape;231;p29"/>
          <p:cNvPicPr preferRelativeResize="0"/>
          <p:nvPr/>
        </p:nvPicPr>
        <p:blipFill rotWithShape="1">
          <a:blip r:embed="rId3">
            <a:alphaModFix/>
          </a:blip>
          <a:srcRect b="0" l="0" r="0" t="73083"/>
          <a:stretch/>
        </p:blipFill>
        <p:spPr>
          <a:xfrm>
            <a:off x="6102350" y="1892549"/>
            <a:ext cx="1979526" cy="700076"/>
          </a:xfrm>
          <a:prstGeom prst="rect">
            <a:avLst/>
          </a:prstGeom>
          <a:noFill/>
          <a:ln>
            <a:noFill/>
          </a:ln>
        </p:spPr>
      </p:pic>
      <p:sp>
        <p:nvSpPr>
          <p:cNvPr id="232" name="Google Shape;232;p29"/>
          <p:cNvSpPr txBox="1"/>
          <p:nvPr/>
        </p:nvSpPr>
        <p:spPr>
          <a:xfrm>
            <a:off x="311700" y="1245750"/>
            <a:ext cx="4285500" cy="330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Question 1: </a:t>
            </a:r>
            <a:r>
              <a:rPr lang="en">
                <a:solidFill>
                  <a:schemeClr val="lt2"/>
                </a:solidFill>
                <a:latin typeface="Montserrat"/>
                <a:ea typeface="Montserrat"/>
                <a:cs typeface="Montserrat"/>
                <a:sym typeface="Montserrat"/>
              </a:rPr>
              <a:t>What grade do you primarily teach?</a:t>
            </a:r>
            <a:endParaRPr>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Question 2: </a:t>
            </a:r>
            <a:r>
              <a:rPr lang="en">
                <a:solidFill>
                  <a:schemeClr val="lt2"/>
                </a:solidFill>
                <a:latin typeface="Montserrat"/>
                <a:ea typeface="Montserrat"/>
                <a:cs typeface="Montserrat"/>
                <a:sym typeface="Montserrat"/>
              </a:rPr>
              <a:t>What do you think the most important attribute of S.T.E.A.M. learning is?</a:t>
            </a:r>
            <a:endParaRPr>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Question 3:</a:t>
            </a:r>
            <a:r>
              <a:rPr lang="en">
                <a:solidFill>
                  <a:schemeClr val="lt2"/>
                </a:solidFill>
                <a:latin typeface="Montserrat"/>
                <a:ea typeface="Montserrat"/>
                <a:cs typeface="Montserrat"/>
                <a:sym typeface="Montserrat"/>
              </a:rPr>
              <a:t> What types of technology do you see integrated in your level of teaching?</a:t>
            </a:r>
            <a:endParaRPr>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Question 4: </a:t>
            </a:r>
            <a:r>
              <a:rPr lang="en">
                <a:solidFill>
                  <a:schemeClr val="lt2"/>
                </a:solidFill>
                <a:latin typeface="Montserrat"/>
                <a:ea typeface="Montserrat"/>
                <a:cs typeface="Montserrat"/>
                <a:sym typeface="Montserrat"/>
              </a:rPr>
              <a:t>Can you name any barriers within S.T.E.A.M. you have noticed?</a:t>
            </a:r>
            <a:endParaRPr>
              <a:solidFill>
                <a:schemeClr val="lt2"/>
              </a:solidFill>
              <a:latin typeface="Montserrat"/>
              <a:ea typeface="Montserrat"/>
              <a:cs typeface="Montserrat"/>
              <a:sym typeface="Montserrat"/>
            </a:endParaRPr>
          </a:p>
          <a:p>
            <a:pPr indent="0" lvl="0" marL="0" rtl="0" algn="l">
              <a:lnSpc>
                <a:spcPct val="150000"/>
              </a:lnSpc>
              <a:spcBef>
                <a:spcPts val="0"/>
              </a:spcBef>
              <a:spcAft>
                <a:spcPts val="0"/>
              </a:spcAft>
              <a:buNone/>
            </a:pPr>
            <a:r>
              <a:rPr b="1" lang="en">
                <a:solidFill>
                  <a:schemeClr val="lt2"/>
                </a:solidFill>
                <a:latin typeface="Montserrat"/>
                <a:ea typeface="Montserrat"/>
                <a:cs typeface="Montserrat"/>
                <a:sym typeface="Montserrat"/>
              </a:rPr>
              <a:t>Question 5: </a:t>
            </a:r>
            <a:r>
              <a:rPr lang="en">
                <a:solidFill>
                  <a:schemeClr val="lt2"/>
                </a:solidFill>
                <a:latin typeface="Montserrat"/>
                <a:ea typeface="Montserrat"/>
                <a:cs typeface="Montserrat"/>
                <a:sym typeface="Montserrat"/>
              </a:rPr>
              <a:t>Do you agree or disagree with more technology integration in schools?</a:t>
            </a:r>
            <a:endParaRPr>
              <a:solidFill>
                <a:schemeClr val="lt2"/>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p:nvPr/>
        </p:nvSpPr>
        <p:spPr>
          <a:xfrm>
            <a:off x="0" y="0"/>
            <a:ext cx="4793700" cy="51435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0"/>
          <p:cNvSpPr txBox="1"/>
          <p:nvPr>
            <p:ph type="title"/>
          </p:nvPr>
        </p:nvSpPr>
        <p:spPr>
          <a:xfrm>
            <a:off x="311700" y="445025"/>
            <a:ext cx="4482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Montserrat"/>
                <a:ea typeface="Montserrat"/>
                <a:cs typeface="Montserrat"/>
                <a:sym typeface="Montserrat"/>
              </a:rPr>
              <a:t>Site Visits Overview</a:t>
            </a:r>
            <a:endParaRPr b="1">
              <a:solidFill>
                <a:schemeClr val="lt1"/>
              </a:solidFill>
              <a:latin typeface="Montserrat"/>
              <a:ea typeface="Montserrat"/>
              <a:cs typeface="Montserrat"/>
              <a:sym typeface="Montserrat"/>
            </a:endParaRPr>
          </a:p>
        </p:txBody>
      </p:sp>
      <p:pic>
        <p:nvPicPr>
          <p:cNvPr id="239" name="Google Shape;239;p30"/>
          <p:cNvPicPr preferRelativeResize="0"/>
          <p:nvPr/>
        </p:nvPicPr>
        <p:blipFill rotWithShape="1">
          <a:blip r:embed="rId3">
            <a:alphaModFix/>
          </a:blip>
          <a:srcRect b="0" l="0" r="13164" t="4698"/>
          <a:stretch/>
        </p:blipFill>
        <p:spPr>
          <a:xfrm>
            <a:off x="5445675" y="400600"/>
            <a:ext cx="3272776" cy="4507725"/>
          </a:xfrm>
          <a:prstGeom prst="rect">
            <a:avLst/>
          </a:prstGeom>
          <a:noFill/>
          <a:ln>
            <a:noFill/>
          </a:ln>
        </p:spPr>
      </p:pic>
      <p:sp>
        <p:nvSpPr>
          <p:cNvPr id="240" name="Google Shape;240;p30"/>
          <p:cNvSpPr txBox="1"/>
          <p:nvPr/>
        </p:nvSpPr>
        <p:spPr>
          <a:xfrm>
            <a:off x="457425" y="1266725"/>
            <a:ext cx="3663600" cy="3193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700">
                <a:solidFill>
                  <a:schemeClr val="lt2"/>
                </a:solidFill>
              </a:rPr>
              <a:t>Three schools were visited in Brockport Central School District:</a:t>
            </a:r>
            <a:endParaRPr sz="1700">
              <a:solidFill>
                <a:schemeClr val="lt2"/>
              </a:solidFill>
            </a:endParaRPr>
          </a:p>
          <a:p>
            <a:pPr indent="0" lvl="0" marL="0" rtl="0" algn="l">
              <a:lnSpc>
                <a:spcPct val="150000"/>
              </a:lnSpc>
              <a:spcBef>
                <a:spcPts val="0"/>
              </a:spcBef>
              <a:spcAft>
                <a:spcPts val="0"/>
              </a:spcAft>
              <a:buNone/>
            </a:pPr>
            <a:r>
              <a:t/>
            </a:r>
            <a:endParaRPr sz="1700">
              <a:solidFill>
                <a:schemeClr val="lt2"/>
              </a:solidFill>
            </a:endParaRPr>
          </a:p>
          <a:p>
            <a:pPr indent="0" lvl="0" marL="0" rtl="0" algn="l">
              <a:lnSpc>
                <a:spcPct val="150000"/>
              </a:lnSpc>
              <a:spcBef>
                <a:spcPts val="0"/>
              </a:spcBef>
              <a:spcAft>
                <a:spcPts val="0"/>
              </a:spcAft>
              <a:buNone/>
            </a:pPr>
            <a:r>
              <a:rPr lang="en" sz="1700">
                <a:solidFill>
                  <a:schemeClr val="lt2"/>
                </a:solidFill>
              </a:rPr>
              <a:t>Ginther Elementary School</a:t>
            </a:r>
            <a:endParaRPr sz="1700">
              <a:solidFill>
                <a:schemeClr val="lt2"/>
              </a:solidFill>
            </a:endParaRPr>
          </a:p>
          <a:p>
            <a:pPr indent="0" lvl="0" marL="0" rtl="0" algn="l">
              <a:lnSpc>
                <a:spcPct val="150000"/>
              </a:lnSpc>
              <a:spcBef>
                <a:spcPts val="0"/>
              </a:spcBef>
              <a:spcAft>
                <a:spcPts val="0"/>
              </a:spcAft>
              <a:buNone/>
            </a:pPr>
            <a:r>
              <a:t/>
            </a:r>
            <a:endParaRPr sz="1700">
              <a:solidFill>
                <a:schemeClr val="lt2"/>
              </a:solidFill>
            </a:endParaRPr>
          </a:p>
          <a:p>
            <a:pPr indent="0" lvl="0" marL="0" rtl="0" algn="l">
              <a:lnSpc>
                <a:spcPct val="150000"/>
              </a:lnSpc>
              <a:spcBef>
                <a:spcPts val="0"/>
              </a:spcBef>
              <a:spcAft>
                <a:spcPts val="0"/>
              </a:spcAft>
              <a:buNone/>
            </a:pPr>
            <a:r>
              <a:rPr lang="en" sz="1700">
                <a:solidFill>
                  <a:schemeClr val="lt2"/>
                </a:solidFill>
              </a:rPr>
              <a:t>A.D. Oliver Middle School</a:t>
            </a:r>
            <a:endParaRPr sz="1700">
              <a:solidFill>
                <a:schemeClr val="lt2"/>
              </a:solidFill>
            </a:endParaRPr>
          </a:p>
          <a:p>
            <a:pPr indent="0" lvl="0" marL="0" rtl="0" algn="l">
              <a:lnSpc>
                <a:spcPct val="150000"/>
              </a:lnSpc>
              <a:spcBef>
                <a:spcPts val="0"/>
              </a:spcBef>
              <a:spcAft>
                <a:spcPts val="0"/>
              </a:spcAft>
              <a:buNone/>
            </a:pPr>
            <a:r>
              <a:t/>
            </a:r>
            <a:endParaRPr sz="1700">
              <a:solidFill>
                <a:schemeClr val="lt2"/>
              </a:solidFill>
            </a:endParaRPr>
          </a:p>
          <a:p>
            <a:pPr indent="0" lvl="0" marL="0" rtl="0" algn="l">
              <a:lnSpc>
                <a:spcPct val="150000"/>
              </a:lnSpc>
              <a:spcBef>
                <a:spcPts val="0"/>
              </a:spcBef>
              <a:spcAft>
                <a:spcPts val="0"/>
              </a:spcAft>
              <a:buNone/>
            </a:pPr>
            <a:r>
              <a:rPr lang="en" sz="1700">
                <a:solidFill>
                  <a:schemeClr val="lt2"/>
                </a:solidFill>
              </a:rPr>
              <a:t>Brockport High School</a:t>
            </a:r>
            <a:endParaRPr sz="1700">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1"/>
          <p:cNvPicPr preferRelativeResize="0"/>
          <p:nvPr/>
        </p:nvPicPr>
        <p:blipFill rotWithShape="1">
          <a:blip r:embed="rId3">
            <a:alphaModFix/>
          </a:blip>
          <a:srcRect b="0" l="20185" r="0" t="0"/>
          <a:stretch/>
        </p:blipFill>
        <p:spPr>
          <a:xfrm>
            <a:off x="3670250" y="0"/>
            <a:ext cx="5473752" cy="5143500"/>
          </a:xfrm>
          <a:prstGeom prst="rect">
            <a:avLst/>
          </a:prstGeom>
          <a:noFill/>
          <a:ln>
            <a:noFill/>
          </a:ln>
        </p:spPr>
      </p:pic>
      <p:sp>
        <p:nvSpPr>
          <p:cNvPr id="246" name="Google Shape;246;p31"/>
          <p:cNvSpPr/>
          <p:nvPr/>
        </p:nvSpPr>
        <p:spPr>
          <a:xfrm>
            <a:off x="0" y="1770300"/>
            <a:ext cx="9144000" cy="1602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1"/>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rgbClr val="EEEEEE"/>
                </a:solidFill>
                <a:latin typeface="Montserrat SemiBold"/>
                <a:ea typeface="Montserrat SemiBold"/>
                <a:cs typeface="Montserrat SemiBold"/>
                <a:sym typeface="Montserrat SemiBold"/>
              </a:rPr>
              <a:t>Creative Agenda</a:t>
            </a:r>
            <a:endParaRPr sz="3600">
              <a:solidFill>
                <a:srgbClr val="EEEEEE"/>
              </a:solidFill>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p:nvPr/>
        </p:nvSpPr>
        <p:spPr>
          <a:xfrm>
            <a:off x="-18375" y="4139300"/>
            <a:ext cx="9205200" cy="1030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 name="Google Shape;65;p14"/>
          <p:cNvPicPr preferRelativeResize="0"/>
          <p:nvPr/>
        </p:nvPicPr>
        <p:blipFill>
          <a:blip r:embed="rId3">
            <a:alphaModFix/>
          </a:blip>
          <a:stretch>
            <a:fillRect/>
          </a:stretch>
        </p:blipFill>
        <p:spPr>
          <a:xfrm>
            <a:off x="224275" y="4408575"/>
            <a:ext cx="2841199" cy="492250"/>
          </a:xfrm>
          <a:prstGeom prst="rect">
            <a:avLst/>
          </a:prstGeom>
          <a:noFill/>
          <a:ln>
            <a:noFill/>
          </a:ln>
        </p:spPr>
      </p:pic>
      <p:sp>
        <p:nvSpPr>
          <p:cNvPr id="66" name="Google Shape;66;p14"/>
          <p:cNvSpPr txBox="1"/>
          <p:nvPr>
            <p:ph idx="1" type="body"/>
          </p:nvPr>
        </p:nvSpPr>
        <p:spPr>
          <a:xfrm>
            <a:off x="896300" y="779625"/>
            <a:ext cx="4966200" cy="293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500">
                <a:latin typeface="Montserrat SemiBold"/>
                <a:ea typeface="Montserrat SemiBold"/>
                <a:cs typeface="Montserrat SemiBold"/>
                <a:sym typeface="Montserrat SemiBold"/>
              </a:rPr>
              <a:t>Sheridan Grady</a:t>
            </a:r>
            <a:endParaRPr sz="2500">
              <a:latin typeface="Montserrat SemiBold"/>
              <a:ea typeface="Montserrat SemiBold"/>
              <a:cs typeface="Montserrat SemiBold"/>
              <a:sym typeface="Montserrat SemiBold"/>
            </a:endParaRPr>
          </a:p>
          <a:p>
            <a:pPr indent="0" lvl="0" marL="0" rtl="0" algn="l">
              <a:spcBef>
                <a:spcPts val="1200"/>
              </a:spcBef>
              <a:spcAft>
                <a:spcPts val="0"/>
              </a:spcAft>
              <a:buNone/>
            </a:pPr>
            <a:r>
              <a:t/>
            </a:r>
            <a:endParaRPr sz="100">
              <a:latin typeface="Montserrat"/>
              <a:ea typeface="Montserrat"/>
              <a:cs typeface="Montserrat"/>
              <a:sym typeface="Montserrat"/>
            </a:endParaRPr>
          </a:p>
          <a:p>
            <a:pPr indent="0" lvl="0" marL="0" rtl="0" algn="l">
              <a:spcBef>
                <a:spcPts val="1200"/>
              </a:spcBef>
              <a:spcAft>
                <a:spcPts val="0"/>
              </a:spcAft>
              <a:buNone/>
            </a:pPr>
            <a:r>
              <a:rPr lang="en">
                <a:latin typeface="Montserrat"/>
                <a:ea typeface="Montserrat"/>
                <a:cs typeface="Montserrat"/>
                <a:sym typeface="Montserrat"/>
              </a:rPr>
              <a:t>INTERIOR DESIGN </a:t>
            </a:r>
            <a:endParaRPr>
              <a:latin typeface="Montserrat"/>
              <a:ea typeface="Montserrat"/>
              <a:cs typeface="Montserrat"/>
              <a:sym typeface="Montserrat"/>
            </a:endParaRPr>
          </a:p>
          <a:p>
            <a:pPr indent="0" lvl="0" marL="0" rtl="0" algn="l">
              <a:spcBef>
                <a:spcPts val="1200"/>
              </a:spcBef>
              <a:spcAft>
                <a:spcPts val="0"/>
              </a:spcAft>
              <a:buNone/>
            </a:pPr>
            <a:r>
              <a:rPr lang="en">
                <a:latin typeface="Montserrat"/>
                <a:ea typeface="Montserrat"/>
                <a:cs typeface="Montserrat"/>
                <a:sym typeface="Montserrat"/>
              </a:rPr>
              <a:t>CLASS OF 2023 </a:t>
            </a:r>
            <a:endParaRPr>
              <a:latin typeface="Montserrat"/>
              <a:ea typeface="Montserrat"/>
              <a:cs typeface="Montserrat"/>
              <a:sym typeface="Montserrat"/>
            </a:endParaRPr>
          </a:p>
          <a:p>
            <a:pPr indent="0" lvl="0" marL="0" rtl="0" algn="l">
              <a:spcBef>
                <a:spcPts val="1200"/>
              </a:spcBef>
              <a:spcAft>
                <a:spcPts val="1200"/>
              </a:spcAft>
              <a:buNone/>
            </a:pPr>
            <a:r>
              <a:rPr lang="en">
                <a:latin typeface="Montserrat"/>
                <a:ea typeface="Montserrat"/>
                <a:cs typeface="Montserrat"/>
                <a:sym typeface="Montserrat"/>
              </a:rPr>
              <a:t>ROCHESTER INSTITUTE OF TECHNOLOGY</a:t>
            </a:r>
            <a:endParaRPr>
              <a:latin typeface="Montserrat"/>
              <a:ea typeface="Montserrat"/>
              <a:cs typeface="Montserrat"/>
              <a:sym typeface="Montserrat"/>
            </a:endParaRPr>
          </a:p>
        </p:txBody>
      </p:sp>
      <p:pic>
        <p:nvPicPr>
          <p:cNvPr id="67" name="Google Shape;67;p14"/>
          <p:cNvPicPr preferRelativeResize="0"/>
          <p:nvPr/>
        </p:nvPicPr>
        <p:blipFill>
          <a:blip r:embed="rId4">
            <a:alphaModFix/>
          </a:blip>
          <a:stretch>
            <a:fillRect/>
          </a:stretch>
        </p:blipFill>
        <p:spPr>
          <a:xfrm>
            <a:off x="5303246" y="277600"/>
            <a:ext cx="2527250" cy="3369677"/>
          </a:xfrm>
          <a:prstGeom prst="rect">
            <a:avLst/>
          </a:prstGeom>
          <a:noFill/>
          <a:ln>
            <a:noFill/>
          </a:ln>
        </p:spPr>
      </p:pic>
      <p:cxnSp>
        <p:nvCxnSpPr>
          <p:cNvPr id="68" name="Google Shape;68;p14"/>
          <p:cNvCxnSpPr/>
          <p:nvPr/>
        </p:nvCxnSpPr>
        <p:spPr>
          <a:xfrm flipH="1" rot="10800000">
            <a:off x="4716150" y="3647300"/>
            <a:ext cx="3150300" cy="7500"/>
          </a:xfrm>
          <a:prstGeom prst="straightConnector1">
            <a:avLst/>
          </a:prstGeom>
          <a:noFill/>
          <a:ln cap="flat" cmpd="sng" w="9525">
            <a:solidFill>
              <a:schemeClr val="dk2"/>
            </a:solidFill>
            <a:prstDash val="solid"/>
            <a:round/>
            <a:headEnd len="med" w="med" type="none"/>
            <a:tailEnd len="med" w="med" type="none"/>
          </a:ln>
        </p:spPr>
      </p:cxnSp>
      <p:cxnSp>
        <p:nvCxnSpPr>
          <p:cNvPr id="69" name="Google Shape;69;p14"/>
          <p:cNvCxnSpPr/>
          <p:nvPr/>
        </p:nvCxnSpPr>
        <p:spPr>
          <a:xfrm rot="10800000">
            <a:off x="7862000" y="688350"/>
            <a:ext cx="4500" cy="2970900"/>
          </a:xfrm>
          <a:prstGeom prst="straightConnector1">
            <a:avLst/>
          </a:prstGeom>
          <a:noFill/>
          <a:ln cap="flat" cmpd="sng" w="9525">
            <a:solidFill>
              <a:schemeClr val="dk2"/>
            </a:solidFill>
            <a:prstDash val="solid"/>
            <a:round/>
            <a:headEnd len="med" w="med" type="none"/>
            <a:tailEnd len="med" w="med" type="none"/>
          </a:ln>
        </p:spPr>
      </p:cxnSp>
      <p:cxnSp>
        <p:nvCxnSpPr>
          <p:cNvPr id="70" name="Google Shape;70;p14"/>
          <p:cNvCxnSpPr/>
          <p:nvPr/>
        </p:nvCxnSpPr>
        <p:spPr>
          <a:xfrm flipH="1" rot="10800000">
            <a:off x="4868550" y="3799700"/>
            <a:ext cx="3150300" cy="7500"/>
          </a:xfrm>
          <a:prstGeom prst="straightConnector1">
            <a:avLst/>
          </a:prstGeom>
          <a:noFill/>
          <a:ln cap="flat" cmpd="sng" w="9525">
            <a:solidFill>
              <a:schemeClr val="dk2"/>
            </a:solidFill>
            <a:prstDash val="solid"/>
            <a:round/>
            <a:headEnd len="med" w="med" type="none"/>
            <a:tailEnd len="med" w="med" type="none"/>
          </a:ln>
        </p:spPr>
      </p:cxnSp>
      <p:cxnSp>
        <p:nvCxnSpPr>
          <p:cNvPr id="71" name="Google Shape;71;p14"/>
          <p:cNvCxnSpPr/>
          <p:nvPr/>
        </p:nvCxnSpPr>
        <p:spPr>
          <a:xfrm rot="10800000">
            <a:off x="8014400" y="840750"/>
            <a:ext cx="4500" cy="2970900"/>
          </a:xfrm>
          <a:prstGeom prst="straightConnector1">
            <a:avLst/>
          </a:prstGeom>
          <a:noFill/>
          <a:ln cap="flat" cmpd="sng" w="9525">
            <a:solidFill>
              <a:schemeClr val="dk2"/>
            </a:solidFill>
            <a:prstDash val="solid"/>
            <a:round/>
            <a:headEnd len="med" w="med" type="none"/>
            <a:tailEnd len="med" w="med" type="none"/>
          </a:ln>
        </p:spPr>
      </p:cxnSp>
      <p:sp>
        <p:nvSpPr>
          <p:cNvPr id="72" name="Google Shape;72;p14"/>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p:nvPr/>
        </p:nvSpPr>
        <p:spPr>
          <a:xfrm>
            <a:off x="-8175" y="3128950"/>
            <a:ext cx="9144000" cy="20148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2"/>
          <p:cNvSpPr txBox="1"/>
          <p:nvPr/>
        </p:nvSpPr>
        <p:spPr>
          <a:xfrm>
            <a:off x="303513" y="3481000"/>
            <a:ext cx="8520600" cy="13107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a:solidFill>
                  <a:srgbClr val="EEEEEE"/>
                </a:solidFill>
                <a:latin typeface="Montserrat"/>
                <a:ea typeface="Montserrat"/>
                <a:cs typeface="Montserrat"/>
                <a:sym typeface="Montserrat"/>
              </a:rPr>
              <a:t>Three prototypical classrooms are re-imagined in this undergraduate capstone to show the benefits and design needs for STEAM classrooms. These classrooms are based off floor plans from Brockport Central School District in the Ginther elementary school, the Oliver AD Middle school and Brockport High school.</a:t>
            </a:r>
            <a:endParaRPr>
              <a:solidFill>
                <a:srgbClr val="EEEEEE"/>
              </a:solidFill>
              <a:latin typeface="Montserrat"/>
              <a:ea typeface="Montserrat"/>
              <a:cs typeface="Montserrat"/>
              <a:sym typeface="Montserrat"/>
            </a:endParaRPr>
          </a:p>
        </p:txBody>
      </p:sp>
      <p:pic>
        <p:nvPicPr>
          <p:cNvPr id="254" name="Google Shape;254;p32"/>
          <p:cNvPicPr preferRelativeResize="0"/>
          <p:nvPr/>
        </p:nvPicPr>
        <p:blipFill>
          <a:blip r:embed="rId3">
            <a:alphaModFix/>
          </a:blip>
          <a:stretch>
            <a:fillRect/>
          </a:stretch>
        </p:blipFill>
        <p:spPr>
          <a:xfrm>
            <a:off x="1404751" y="199699"/>
            <a:ext cx="6334474" cy="2817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a:blip r:embed="rId3">
            <a:alphaModFix/>
          </a:blip>
          <a:stretch>
            <a:fillRect/>
          </a:stretch>
        </p:blipFill>
        <p:spPr>
          <a:xfrm>
            <a:off x="1543375" y="152400"/>
            <a:ext cx="6057247" cy="48386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34"/>
          <p:cNvPicPr preferRelativeResize="0"/>
          <p:nvPr/>
        </p:nvPicPr>
        <p:blipFill>
          <a:blip r:embed="rId3">
            <a:alphaModFix/>
          </a:blip>
          <a:stretch>
            <a:fillRect/>
          </a:stretch>
        </p:blipFill>
        <p:spPr>
          <a:xfrm>
            <a:off x="1600600" y="152400"/>
            <a:ext cx="6062301" cy="49359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5"/>
          <p:cNvPicPr preferRelativeResize="0"/>
          <p:nvPr/>
        </p:nvPicPr>
        <p:blipFill rotWithShape="1">
          <a:blip r:embed="rId3">
            <a:alphaModFix/>
          </a:blip>
          <a:srcRect b="0" l="0" r="51200" t="5731"/>
          <a:stretch/>
        </p:blipFill>
        <p:spPr>
          <a:xfrm>
            <a:off x="158950" y="1268813"/>
            <a:ext cx="1761423" cy="2482076"/>
          </a:xfrm>
          <a:prstGeom prst="rect">
            <a:avLst/>
          </a:prstGeom>
          <a:noFill/>
          <a:ln>
            <a:noFill/>
          </a:ln>
        </p:spPr>
      </p:pic>
      <p:pic>
        <p:nvPicPr>
          <p:cNvPr id="270" name="Google Shape;270;p35"/>
          <p:cNvPicPr preferRelativeResize="0"/>
          <p:nvPr/>
        </p:nvPicPr>
        <p:blipFill rotWithShape="1">
          <a:blip r:embed="rId4">
            <a:alphaModFix/>
          </a:blip>
          <a:srcRect b="0" l="0" r="52383" t="5580"/>
          <a:stretch/>
        </p:blipFill>
        <p:spPr>
          <a:xfrm>
            <a:off x="1895575" y="1224587"/>
            <a:ext cx="1761423" cy="2571724"/>
          </a:xfrm>
          <a:prstGeom prst="rect">
            <a:avLst/>
          </a:prstGeom>
          <a:noFill/>
          <a:ln>
            <a:noFill/>
          </a:ln>
        </p:spPr>
      </p:pic>
      <p:pic>
        <p:nvPicPr>
          <p:cNvPr id="271" name="Google Shape;271;p35"/>
          <p:cNvPicPr preferRelativeResize="0"/>
          <p:nvPr/>
        </p:nvPicPr>
        <p:blipFill rotWithShape="1">
          <a:blip r:embed="rId5">
            <a:alphaModFix/>
          </a:blip>
          <a:srcRect b="0" l="0" r="54555" t="5580"/>
          <a:stretch/>
        </p:blipFill>
        <p:spPr>
          <a:xfrm>
            <a:off x="3667975" y="1179162"/>
            <a:ext cx="1673277" cy="2571724"/>
          </a:xfrm>
          <a:prstGeom prst="rect">
            <a:avLst/>
          </a:prstGeom>
          <a:noFill/>
          <a:ln>
            <a:noFill/>
          </a:ln>
        </p:spPr>
      </p:pic>
      <p:pic>
        <p:nvPicPr>
          <p:cNvPr id="272" name="Google Shape;272;p35"/>
          <p:cNvPicPr preferRelativeResize="0"/>
          <p:nvPr/>
        </p:nvPicPr>
        <p:blipFill rotWithShape="1">
          <a:blip r:embed="rId6">
            <a:alphaModFix/>
          </a:blip>
          <a:srcRect b="0" l="0" r="52950" t="5580"/>
          <a:stretch/>
        </p:blipFill>
        <p:spPr>
          <a:xfrm>
            <a:off x="5423250" y="1118012"/>
            <a:ext cx="1761423" cy="2571725"/>
          </a:xfrm>
          <a:prstGeom prst="rect">
            <a:avLst/>
          </a:prstGeom>
          <a:noFill/>
          <a:ln>
            <a:noFill/>
          </a:ln>
        </p:spPr>
      </p:pic>
      <p:pic>
        <p:nvPicPr>
          <p:cNvPr id="273" name="Google Shape;273;p35"/>
          <p:cNvPicPr preferRelativeResize="0"/>
          <p:nvPr/>
        </p:nvPicPr>
        <p:blipFill rotWithShape="1">
          <a:blip r:embed="rId7">
            <a:alphaModFix/>
          </a:blip>
          <a:srcRect b="-6716" l="-1102" r="52523" t="4800"/>
          <a:stretch/>
        </p:blipFill>
        <p:spPr>
          <a:xfrm>
            <a:off x="7165075" y="1118012"/>
            <a:ext cx="1819976" cy="2775876"/>
          </a:xfrm>
          <a:prstGeom prst="rect">
            <a:avLst/>
          </a:prstGeom>
          <a:noFill/>
          <a:ln>
            <a:noFill/>
          </a:ln>
        </p:spPr>
      </p:pic>
      <p:sp>
        <p:nvSpPr>
          <p:cNvPr id="274" name="Google Shape;274;p35"/>
          <p:cNvSpPr txBox="1"/>
          <p:nvPr/>
        </p:nvSpPr>
        <p:spPr>
          <a:xfrm>
            <a:off x="224275" y="281275"/>
            <a:ext cx="57954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700">
                <a:solidFill>
                  <a:srgbClr val="8E7CC3"/>
                </a:solidFill>
                <a:latin typeface="Montserrat"/>
                <a:ea typeface="Montserrat"/>
                <a:cs typeface="Montserrat"/>
                <a:sym typeface="Montserrat"/>
              </a:rPr>
              <a:t>S</a:t>
            </a:r>
            <a:r>
              <a:rPr b="1" lang="en" sz="2700">
                <a:latin typeface="Montserrat"/>
                <a:ea typeface="Montserrat"/>
                <a:cs typeface="Montserrat"/>
                <a:sym typeface="Montserrat"/>
              </a:rPr>
              <a:t>. </a:t>
            </a:r>
            <a:r>
              <a:rPr b="1" lang="en" sz="2700">
                <a:solidFill>
                  <a:srgbClr val="FFE599"/>
                </a:solidFill>
                <a:latin typeface="Montserrat"/>
                <a:ea typeface="Montserrat"/>
                <a:cs typeface="Montserrat"/>
                <a:sym typeface="Montserrat"/>
              </a:rPr>
              <a:t>T</a:t>
            </a:r>
            <a:r>
              <a:rPr b="1" lang="en" sz="2700">
                <a:latin typeface="Montserrat"/>
                <a:ea typeface="Montserrat"/>
                <a:cs typeface="Montserrat"/>
                <a:sym typeface="Montserrat"/>
              </a:rPr>
              <a:t>. </a:t>
            </a:r>
            <a:r>
              <a:rPr b="1" lang="en" sz="2700">
                <a:solidFill>
                  <a:srgbClr val="93C47D"/>
                </a:solidFill>
                <a:latin typeface="Montserrat"/>
                <a:ea typeface="Montserrat"/>
                <a:cs typeface="Montserrat"/>
                <a:sym typeface="Montserrat"/>
              </a:rPr>
              <a:t>E</a:t>
            </a:r>
            <a:r>
              <a:rPr b="1" lang="en" sz="2700">
                <a:latin typeface="Montserrat"/>
                <a:ea typeface="Montserrat"/>
                <a:cs typeface="Montserrat"/>
                <a:sym typeface="Montserrat"/>
              </a:rPr>
              <a:t>. </a:t>
            </a:r>
            <a:r>
              <a:rPr b="1" lang="en" sz="2700">
                <a:solidFill>
                  <a:srgbClr val="ED80BF"/>
                </a:solidFill>
                <a:latin typeface="Montserrat"/>
                <a:ea typeface="Montserrat"/>
                <a:cs typeface="Montserrat"/>
                <a:sym typeface="Montserrat"/>
              </a:rPr>
              <a:t>A</a:t>
            </a:r>
            <a:r>
              <a:rPr b="1" lang="en" sz="2700">
                <a:latin typeface="Montserrat"/>
                <a:ea typeface="Montserrat"/>
                <a:cs typeface="Montserrat"/>
                <a:sym typeface="Montserrat"/>
              </a:rPr>
              <a:t>. </a:t>
            </a:r>
            <a:r>
              <a:rPr b="1" lang="en" sz="2700">
                <a:solidFill>
                  <a:srgbClr val="6FA8DC"/>
                </a:solidFill>
                <a:latin typeface="Montserrat"/>
                <a:ea typeface="Montserrat"/>
                <a:cs typeface="Montserrat"/>
                <a:sym typeface="Montserrat"/>
              </a:rPr>
              <a:t>M</a:t>
            </a:r>
            <a:r>
              <a:rPr b="1" lang="en" sz="2700">
                <a:latin typeface="Montserrat"/>
                <a:ea typeface="Montserrat"/>
                <a:cs typeface="Montserrat"/>
                <a:sym typeface="Montserrat"/>
              </a:rPr>
              <a:t>. User Profiles</a:t>
            </a:r>
            <a:endParaRPr b="1" sz="2700">
              <a:latin typeface="Montserrat"/>
              <a:ea typeface="Montserrat"/>
              <a:cs typeface="Montserrat"/>
              <a:sym typeface="Montserrat"/>
            </a:endParaRPr>
          </a:p>
        </p:txBody>
      </p:sp>
      <p:sp>
        <p:nvSpPr>
          <p:cNvPr id="275" name="Google Shape;275;p35"/>
          <p:cNvSpPr/>
          <p:nvPr/>
        </p:nvSpPr>
        <p:spPr>
          <a:xfrm>
            <a:off x="-18375" y="4247400"/>
            <a:ext cx="9205200" cy="9228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35"/>
          <p:cNvPicPr preferRelativeResize="0"/>
          <p:nvPr/>
        </p:nvPicPr>
        <p:blipFill>
          <a:blip r:embed="rId8">
            <a:alphaModFix/>
          </a:blip>
          <a:stretch>
            <a:fillRect/>
          </a:stretch>
        </p:blipFill>
        <p:spPr>
          <a:xfrm>
            <a:off x="161225" y="4443175"/>
            <a:ext cx="2841199" cy="492250"/>
          </a:xfrm>
          <a:prstGeom prst="rect">
            <a:avLst/>
          </a:prstGeom>
          <a:noFill/>
          <a:ln>
            <a:noFill/>
          </a:ln>
        </p:spPr>
      </p:pic>
      <p:sp>
        <p:nvSpPr>
          <p:cNvPr id="277" name="Google Shape;277;p35"/>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
        <p:nvSpPr>
          <p:cNvPr id="278" name="Google Shape;278;p35"/>
          <p:cNvSpPr/>
          <p:nvPr/>
        </p:nvSpPr>
        <p:spPr>
          <a:xfrm>
            <a:off x="-18375" y="4139300"/>
            <a:ext cx="9205200" cy="10308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5"/>
          <p:cNvPicPr preferRelativeResize="0"/>
          <p:nvPr/>
        </p:nvPicPr>
        <p:blipFill>
          <a:blip r:embed="rId8">
            <a:alphaModFix/>
          </a:blip>
          <a:stretch>
            <a:fillRect/>
          </a:stretch>
        </p:blipFill>
        <p:spPr>
          <a:xfrm>
            <a:off x="224275" y="4408575"/>
            <a:ext cx="2841199" cy="492250"/>
          </a:xfrm>
          <a:prstGeom prst="rect">
            <a:avLst/>
          </a:prstGeom>
          <a:noFill/>
          <a:ln>
            <a:noFill/>
          </a:ln>
        </p:spPr>
      </p:pic>
      <p:sp>
        <p:nvSpPr>
          <p:cNvPr id="280" name="Google Shape;280;p35"/>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6"/>
          <p:cNvPicPr preferRelativeResize="0"/>
          <p:nvPr/>
        </p:nvPicPr>
        <p:blipFill rotWithShape="1">
          <a:blip r:embed="rId3">
            <a:alphaModFix/>
          </a:blip>
          <a:srcRect b="0" l="33526" r="6262" t="0"/>
          <a:stretch/>
        </p:blipFill>
        <p:spPr>
          <a:xfrm>
            <a:off x="3638275" y="0"/>
            <a:ext cx="5505725" cy="5214924"/>
          </a:xfrm>
          <a:prstGeom prst="rect">
            <a:avLst/>
          </a:prstGeom>
          <a:noFill/>
          <a:ln>
            <a:noFill/>
          </a:ln>
        </p:spPr>
      </p:pic>
      <p:sp>
        <p:nvSpPr>
          <p:cNvPr id="286" name="Google Shape;286;p36"/>
          <p:cNvSpPr/>
          <p:nvPr/>
        </p:nvSpPr>
        <p:spPr>
          <a:xfrm>
            <a:off x="0" y="1770300"/>
            <a:ext cx="9144000" cy="1602900"/>
          </a:xfrm>
          <a:prstGeom prst="rect">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6"/>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rgbClr val="EEEEEE"/>
                </a:solidFill>
                <a:latin typeface="Montserrat SemiBold"/>
                <a:ea typeface="Montserrat SemiBold"/>
                <a:cs typeface="Montserrat SemiBold"/>
                <a:sym typeface="Montserrat SemiBold"/>
              </a:rPr>
              <a:t>Elementary School</a:t>
            </a:r>
            <a:endParaRPr sz="3600">
              <a:solidFill>
                <a:srgbClr val="EEEEEE"/>
              </a:solidFill>
              <a:latin typeface="Montserrat SemiBold"/>
              <a:ea typeface="Montserrat SemiBold"/>
              <a:cs typeface="Montserrat SemiBold"/>
              <a:sym typeface="Montserrat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ontserrat"/>
                <a:ea typeface="Montserrat"/>
                <a:cs typeface="Montserrat"/>
                <a:sym typeface="Montserrat"/>
              </a:rPr>
              <a:t>Programming</a:t>
            </a:r>
            <a:endParaRPr>
              <a:latin typeface="Montserrat"/>
              <a:ea typeface="Montserrat"/>
              <a:cs typeface="Montserrat"/>
              <a:sym typeface="Montserrat"/>
            </a:endParaRPr>
          </a:p>
        </p:txBody>
      </p:sp>
      <p:pic>
        <p:nvPicPr>
          <p:cNvPr id="293" name="Google Shape;293;p37"/>
          <p:cNvPicPr preferRelativeResize="0"/>
          <p:nvPr/>
        </p:nvPicPr>
        <p:blipFill>
          <a:blip r:embed="rId3">
            <a:alphaModFix/>
          </a:blip>
          <a:stretch>
            <a:fillRect/>
          </a:stretch>
        </p:blipFill>
        <p:spPr>
          <a:xfrm>
            <a:off x="362600" y="1471621"/>
            <a:ext cx="3915572" cy="2882009"/>
          </a:xfrm>
          <a:prstGeom prst="rect">
            <a:avLst/>
          </a:prstGeom>
          <a:noFill/>
          <a:ln>
            <a:noFill/>
          </a:ln>
        </p:spPr>
      </p:pic>
      <p:pic>
        <p:nvPicPr>
          <p:cNvPr id="294" name="Google Shape;294;p37"/>
          <p:cNvPicPr preferRelativeResize="0"/>
          <p:nvPr/>
        </p:nvPicPr>
        <p:blipFill>
          <a:blip r:embed="rId4">
            <a:alphaModFix/>
          </a:blip>
          <a:stretch>
            <a:fillRect/>
          </a:stretch>
        </p:blipFill>
        <p:spPr>
          <a:xfrm>
            <a:off x="4329922" y="1305392"/>
            <a:ext cx="4605028" cy="321446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38"/>
          <p:cNvPicPr preferRelativeResize="0"/>
          <p:nvPr/>
        </p:nvPicPr>
        <p:blipFill>
          <a:blip r:embed="rId3">
            <a:alphaModFix/>
          </a:blip>
          <a:stretch>
            <a:fillRect/>
          </a:stretch>
        </p:blipFill>
        <p:spPr>
          <a:xfrm>
            <a:off x="1193150" y="328587"/>
            <a:ext cx="6605302" cy="44863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39"/>
          <p:cNvPicPr preferRelativeResize="0"/>
          <p:nvPr/>
        </p:nvPicPr>
        <p:blipFill>
          <a:blip r:embed="rId3">
            <a:alphaModFix/>
          </a:blip>
          <a:stretch>
            <a:fillRect/>
          </a:stretch>
        </p:blipFill>
        <p:spPr>
          <a:xfrm>
            <a:off x="0" y="0"/>
            <a:ext cx="8596349" cy="48354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40"/>
          <p:cNvPicPr preferRelativeResize="0"/>
          <p:nvPr/>
        </p:nvPicPr>
        <p:blipFill>
          <a:blip r:embed="rId3">
            <a:alphaModFix/>
          </a:blip>
          <a:stretch>
            <a:fillRect/>
          </a:stretch>
        </p:blipFill>
        <p:spPr>
          <a:xfrm>
            <a:off x="0" y="0"/>
            <a:ext cx="8596349" cy="4835449"/>
          </a:xfrm>
          <a:prstGeom prst="rect">
            <a:avLst/>
          </a:prstGeom>
          <a:noFill/>
          <a:ln>
            <a:noFill/>
          </a:ln>
        </p:spPr>
      </p:pic>
      <p:pic>
        <p:nvPicPr>
          <p:cNvPr id="310" name="Google Shape;310;p40"/>
          <p:cNvPicPr preferRelativeResize="0"/>
          <p:nvPr/>
        </p:nvPicPr>
        <p:blipFill rotWithShape="1">
          <a:blip r:embed="rId4">
            <a:alphaModFix/>
          </a:blip>
          <a:srcRect b="0" l="0" r="0" t="29178"/>
          <a:stretch/>
        </p:blipFill>
        <p:spPr>
          <a:xfrm>
            <a:off x="753650" y="1846525"/>
            <a:ext cx="7362249" cy="2826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41"/>
          <p:cNvPicPr preferRelativeResize="0"/>
          <p:nvPr/>
        </p:nvPicPr>
        <p:blipFill>
          <a:blip r:embed="rId3">
            <a:alphaModFix/>
          </a:blip>
          <a:stretch>
            <a:fillRect/>
          </a:stretch>
        </p:blipFill>
        <p:spPr>
          <a:xfrm>
            <a:off x="753650" y="682125"/>
            <a:ext cx="7362249" cy="3990949"/>
          </a:xfrm>
          <a:prstGeom prst="rect">
            <a:avLst/>
          </a:prstGeom>
          <a:noFill/>
          <a:ln>
            <a:noFill/>
          </a:ln>
        </p:spPr>
      </p:pic>
      <p:sp>
        <p:nvSpPr>
          <p:cNvPr id="316" name="Google Shape;316;p41"/>
          <p:cNvSpPr txBox="1"/>
          <p:nvPr/>
        </p:nvSpPr>
        <p:spPr>
          <a:xfrm>
            <a:off x="423575" y="352075"/>
            <a:ext cx="367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Montserrat"/>
                <a:ea typeface="Montserrat"/>
                <a:cs typeface="Montserrat"/>
                <a:sym typeface="Montserrat"/>
              </a:rPr>
              <a:t>Elementary STEAM - Exploded</a:t>
            </a:r>
            <a:endParaRPr b="1" sz="16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nvSpPr>
        <p:spPr>
          <a:xfrm>
            <a:off x="311700" y="30015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solidFill>
                  <a:srgbClr val="000000"/>
                </a:solidFill>
                <a:latin typeface="Montserrat SemiBold"/>
                <a:ea typeface="Montserrat SemiBold"/>
                <a:cs typeface="Montserrat SemiBold"/>
                <a:sym typeface="Montserrat SemiBold"/>
              </a:rPr>
              <a:t>Committee</a:t>
            </a:r>
            <a:endParaRPr sz="2800">
              <a:solidFill>
                <a:srgbClr val="000000"/>
              </a:solidFill>
              <a:latin typeface="Montserrat SemiBold"/>
              <a:ea typeface="Montserrat SemiBold"/>
              <a:cs typeface="Montserrat SemiBold"/>
              <a:sym typeface="Montserrat SemiBold"/>
            </a:endParaRPr>
          </a:p>
        </p:txBody>
      </p:sp>
      <p:pic>
        <p:nvPicPr>
          <p:cNvPr id="78" name="Google Shape;78;p15"/>
          <p:cNvPicPr preferRelativeResize="0"/>
          <p:nvPr/>
        </p:nvPicPr>
        <p:blipFill rotWithShape="1">
          <a:blip r:embed="rId3">
            <a:alphaModFix/>
          </a:blip>
          <a:srcRect b="17979" l="4067" r="0" t="0"/>
          <a:stretch/>
        </p:blipFill>
        <p:spPr>
          <a:xfrm>
            <a:off x="1090775" y="872848"/>
            <a:ext cx="6613751" cy="2743500"/>
          </a:xfrm>
          <a:prstGeom prst="rect">
            <a:avLst/>
          </a:prstGeom>
          <a:noFill/>
          <a:ln>
            <a:noFill/>
          </a:ln>
        </p:spPr>
      </p:pic>
      <p:sp>
        <p:nvSpPr>
          <p:cNvPr id="79" name="Google Shape;79;p15"/>
          <p:cNvSpPr/>
          <p:nvPr/>
        </p:nvSpPr>
        <p:spPr>
          <a:xfrm>
            <a:off x="-18375" y="4247400"/>
            <a:ext cx="9205200" cy="9228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5"/>
          <p:cNvPicPr preferRelativeResize="0"/>
          <p:nvPr/>
        </p:nvPicPr>
        <p:blipFill>
          <a:blip r:embed="rId4">
            <a:alphaModFix/>
          </a:blip>
          <a:stretch>
            <a:fillRect/>
          </a:stretch>
        </p:blipFill>
        <p:spPr>
          <a:xfrm>
            <a:off x="161225" y="4443175"/>
            <a:ext cx="2841199" cy="492250"/>
          </a:xfrm>
          <a:prstGeom prst="rect">
            <a:avLst/>
          </a:prstGeom>
          <a:noFill/>
          <a:ln>
            <a:noFill/>
          </a:ln>
        </p:spPr>
      </p:pic>
      <p:sp>
        <p:nvSpPr>
          <p:cNvPr id="81" name="Google Shape;81;p15"/>
          <p:cNvSpPr txBox="1"/>
          <p:nvPr/>
        </p:nvSpPr>
        <p:spPr>
          <a:xfrm>
            <a:off x="1007050" y="3611575"/>
            <a:ext cx="2320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B. Arch, M. Arch. Ph.D. Lecturer at Rochester Institute of Technology</a:t>
            </a:r>
            <a:endParaRPr sz="900">
              <a:latin typeface="Montserrat"/>
              <a:ea typeface="Montserrat"/>
              <a:cs typeface="Montserrat"/>
              <a:sym typeface="Montserrat"/>
            </a:endParaRPr>
          </a:p>
        </p:txBody>
      </p:sp>
      <p:sp>
        <p:nvSpPr>
          <p:cNvPr id="82" name="Google Shape;82;p15"/>
          <p:cNvSpPr txBox="1"/>
          <p:nvPr/>
        </p:nvSpPr>
        <p:spPr>
          <a:xfrm>
            <a:off x="3207100" y="3611575"/>
            <a:ext cx="2381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Montserrat"/>
                <a:ea typeface="Montserrat"/>
                <a:cs typeface="Montserrat"/>
                <a:sym typeface="Montserrat"/>
              </a:rPr>
              <a:t>K-12 Focused Architectural Interior Designer at Clark Patterson Lee (CPL)</a:t>
            </a:r>
            <a:endParaRPr sz="900">
              <a:latin typeface="Montserrat"/>
              <a:ea typeface="Montserrat"/>
              <a:cs typeface="Montserrat"/>
              <a:sym typeface="Montserrat"/>
            </a:endParaRPr>
          </a:p>
        </p:txBody>
      </p:sp>
      <p:sp>
        <p:nvSpPr>
          <p:cNvPr id="83" name="Google Shape;83;p15"/>
          <p:cNvSpPr txBox="1"/>
          <p:nvPr/>
        </p:nvSpPr>
        <p:spPr>
          <a:xfrm>
            <a:off x="5708575" y="3542275"/>
            <a:ext cx="23205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Montserrat"/>
                <a:ea typeface="Montserrat"/>
                <a:cs typeface="Montserrat"/>
                <a:sym typeface="Montserrat"/>
              </a:rPr>
              <a:t>Director of Curriculum, Technology and Innovation for Lake George Central School District</a:t>
            </a:r>
            <a:endParaRPr sz="900">
              <a:latin typeface="Montserrat"/>
              <a:ea typeface="Montserrat"/>
              <a:cs typeface="Montserrat"/>
              <a:sym typeface="Montserrat"/>
            </a:endParaRPr>
          </a:p>
        </p:txBody>
      </p:sp>
      <p:sp>
        <p:nvSpPr>
          <p:cNvPr id="84" name="Google Shape;84;p15"/>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
        <p:nvSpPr>
          <p:cNvPr id="85" name="Google Shape;85;p15"/>
          <p:cNvSpPr/>
          <p:nvPr/>
        </p:nvSpPr>
        <p:spPr>
          <a:xfrm>
            <a:off x="-18375" y="4139300"/>
            <a:ext cx="9205200" cy="1030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5"/>
          <p:cNvPicPr preferRelativeResize="0"/>
          <p:nvPr/>
        </p:nvPicPr>
        <p:blipFill>
          <a:blip r:embed="rId4">
            <a:alphaModFix/>
          </a:blip>
          <a:stretch>
            <a:fillRect/>
          </a:stretch>
        </p:blipFill>
        <p:spPr>
          <a:xfrm>
            <a:off x="224275" y="4408575"/>
            <a:ext cx="2841199" cy="492250"/>
          </a:xfrm>
          <a:prstGeom prst="rect">
            <a:avLst/>
          </a:prstGeom>
          <a:noFill/>
          <a:ln>
            <a:noFill/>
          </a:ln>
        </p:spPr>
      </p:pic>
      <p:sp>
        <p:nvSpPr>
          <p:cNvPr id="87" name="Google Shape;87;p15"/>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42"/>
          <p:cNvPicPr preferRelativeResize="0"/>
          <p:nvPr/>
        </p:nvPicPr>
        <p:blipFill>
          <a:blip r:embed="rId3">
            <a:alphaModFix/>
          </a:blip>
          <a:stretch>
            <a:fillRect/>
          </a:stretch>
        </p:blipFill>
        <p:spPr>
          <a:xfrm>
            <a:off x="0" y="0"/>
            <a:ext cx="9144018" cy="5143499"/>
          </a:xfrm>
          <a:prstGeom prst="rect">
            <a:avLst/>
          </a:prstGeom>
          <a:noFill/>
          <a:ln>
            <a:noFill/>
          </a:ln>
        </p:spPr>
      </p:pic>
      <p:sp>
        <p:nvSpPr>
          <p:cNvPr id="322" name="Google Shape;322;p42"/>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Overall Elementary STEAM wall</a:t>
            </a:r>
            <a:endParaRPr b="1" sz="1800">
              <a:solidFill>
                <a:schemeClr val="lt1"/>
              </a:solidFill>
              <a:latin typeface="Montserrat"/>
              <a:ea typeface="Montserrat"/>
              <a:cs typeface="Montserrat"/>
              <a:sym typeface="Montserrat"/>
            </a:endParaRPr>
          </a:p>
        </p:txBody>
      </p:sp>
      <p:pic>
        <p:nvPicPr>
          <p:cNvPr id="323" name="Google Shape;323;p42"/>
          <p:cNvPicPr preferRelativeResize="0"/>
          <p:nvPr/>
        </p:nvPicPr>
        <p:blipFill>
          <a:blip r:embed="rId4">
            <a:alphaModFix/>
          </a:blip>
          <a:stretch>
            <a:fillRect/>
          </a:stretch>
        </p:blipFill>
        <p:spPr>
          <a:xfrm>
            <a:off x="8449900" y="3595275"/>
            <a:ext cx="632026" cy="1505398"/>
          </a:xfrm>
          <a:prstGeom prst="rect">
            <a:avLst/>
          </a:prstGeom>
          <a:noFill/>
          <a:ln>
            <a:noFill/>
          </a:ln>
        </p:spPr>
      </p:pic>
      <p:sp>
        <p:nvSpPr>
          <p:cNvPr id="324" name="Google Shape;324;p42"/>
          <p:cNvSpPr/>
          <p:nvPr/>
        </p:nvSpPr>
        <p:spPr>
          <a:xfrm rot="-2958133">
            <a:off x="8602108" y="3840028"/>
            <a:ext cx="115939" cy="138684"/>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3"/>
          <p:cNvPicPr preferRelativeResize="0"/>
          <p:nvPr/>
        </p:nvPicPr>
        <p:blipFill>
          <a:blip r:embed="rId3">
            <a:alphaModFix/>
          </a:blip>
          <a:stretch>
            <a:fillRect/>
          </a:stretch>
        </p:blipFill>
        <p:spPr>
          <a:xfrm>
            <a:off x="0" y="0"/>
            <a:ext cx="9143997" cy="5214936"/>
          </a:xfrm>
          <a:prstGeom prst="rect">
            <a:avLst/>
          </a:prstGeom>
          <a:noFill/>
          <a:ln>
            <a:noFill/>
          </a:ln>
        </p:spPr>
      </p:pic>
      <p:pic>
        <p:nvPicPr>
          <p:cNvPr id="330" name="Google Shape;330;p43"/>
          <p:cNvPicPr preferRelativeResize="0"/>
          <p:nvPr/>
        </p:nvPicPr>
        <p:blipFill>
          <a:blip r:embed="rId4">
            <a:alphaModFix/>
          </a:blip>
          <a:stretch>
            <a:fillRect/>
          </a:stretch>
        </p:blipFill>
        <p:spPr>
          <a:xfrm>
            <a:off x="8489650" y="3481425"/>
            <a:ext cx="654350" cy="1558577"/>
          </a:xfrm>
          <a:prstGeom prst="rect">
            <a:avLst/>
          </a:prstGeom>
          <a:noFill/>
          <a:ln>
            <a:noFill/>
          </a:ln>
        </p:spPr>
      </p:pic>
      <p:sp>
        <p:nvSpPr>
          <p:cNvPr id="331" name="Google Shape;331;p43"/>
          <p:cNvSpPr/>
          <p:nvPr/>
        </p:nvSpPr>
        <p:spPr>
          <a:xfrm rot="8551657">
            <a:off x="8791285" y="3958441"/>
            <a:ext cx="119827" cy="143587"/>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3"/>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Elementary storage wall</a:t>
            </a:r>
            <a:endParaRPr b="1" sz="1800">
              <a:solidFill>
                <a:schemeClr val="lt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4"/>
          <p:cNvPicPr preferRelativeResize="0"/>
          <p:nvPr/>
        </p:nvPicPr>
        <p:blipFill>
          <a:blip r:embed="rId3">
            <a:alphaModFix/>
          </a:blip>
          <a:stretch>
            <a:fillRect/>
          </a:stretch>
        </p:blipFill>
        <p:spPr>
          <a:xfrm>
            <a:off x="0" y="0"/>
            <a:ext cx="9144003" cy="5143490"/>
          </a:xfrm>
          <a:prstGeom prst="rect">
            <a:avLst/>
          </a:prstGeom>
          <a:noFill/>
          <a:ln>
            <a:noFill/>
          </a:ln>
        </p:spPr>
      </p:pic>
      <p:pic>
        <p:nvPicPr>
          <p:cNvPr id="338" name="Google Shape;338;p44"/>
          <p:cNvPicPr preferRelativeResize="0"/>
          <p:nvPr/>
        </p:nvPicPr>
        <p:blipFill>
          <a:blip r:embed="rId4">
            <a:alphaModFix/>
          </a:blip>
          <a:stretch>
            <a:fillRect/>
          </a:stretch>
        </p:blipFill>
        <p:spPr>
          <a:xfrm>
            <a:off x="8449025" y="3502125"/>
            <a:ext cx="653575" cy="1556725"/>
          </a:xfrm>
          <a:prstGeom prst="rect">
            <a:avLst/>
          </a:prstGeom>
          <a:noFill/>
          <a:ln>
            <a:noFill/>
          </a:ln>
        </p:spPr>
      </p:pic>
      <p:sp>
        <p:nvSpPr>
          <p:cNvPr id="339" name="Google Shape;339;p44"/>
          <p:cNvSpPr/>
          <p:nvPr/>
        </p:nvSpPr>
        <p:spPr>
          <a:xfrm rot="2334366">
            <a:off x="8670373" y="4026588"/>
            <a:ext cx="119896" cy="143324"/>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4"/>
          <p:cNvSpPr txBox="1"/>
          <p:nvPr/>
        </p:nvSpPr>
        <p:spPr>
          <a:xfrm>
            <a:off x="0" y="4638975"/>
            <a:ext cx="519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Elementary Graphics and explore area</a:t>
            </a:r>
            <a:endParaRPr b="1" sz="1800">
              <a:solidFill>
                <a:schemeClr val="lt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45"/>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346" name="Google Shape;346;p45"/>
          <p:cNvPicPr preferRelativeResize="0"/>
          <p:nvPr/>
        </p:nvPicPr>
        <p:blipFill>
          <a:blip r:embed="rId4">
            <a:alphaModFix/>
          </a:blip>
          <a:stretch>
            <a:fillRect/>
          </a:stretch>
        </p:blipFill>
        <p:spPr>
          <a:xfrm>
            <a:off x="8540075" y="3662200"/>
            <a:ext cx="603926" cy="1438477"/>
          </a:xfrm>
          <a:prstGeom prst="rect">
            <a:avLst/>
          </a:prstGeom>
          <a:noFill/>
          <a:ln>
            <a:noFill/>
          </a:ln>
        </p:spPr>
      </p:pic>
      <p:sp>
        <p:nvSpPr>
          <p:cNvPr id="347" name="Google Shape;347;p45"/>
          <p:cNvSpPr/>
          <p:nvPr/>
        </p:nvSpPr>
        <p:spPr>
          <a:xfrm rot="8675314">
            <a:off x="8923945" y="4847544"/>
            <a:ext cx="110796" cy="132594"/>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5"/>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Overall Elementary STEAM room</a:t>
            </a:r>
            <a:endParaRPr b="1" sz="1800">
              <a:solidFill>
                <a:schemeClr val="lt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46"/>
          <p:cNvPicPr preferRelativeResize="0"/>
          <p:nvPr/>
        </p:nvPicPr>
        <p:blipFill rotWithShape="1">
          <a:blip r:embed="rId3">
            <a:alphaModFix/>
          </a:blip>
          <a:srcRect b="0" l="32911" r="7702" t="0"/>
          <a:stretch/>
        </p:blipFill>
        <p:spPr>
          <a:xfrm>
            <a:off x="3638275" y="0"/>
            <a:ext cx="5505725" cy="5214923"/>
          </a:xfrm>
          <a:prstGeom prst="rect">
            <a:avLst/>
          </a:prstGeom>
          <a:noFill/>
          <a:ln>
            <a:noFill/>
          </a:ln>
        </p:spPr>
      </p:pic>
      <p:sp>
        <p:nvSpPr>
          <p:cNvPr id="354" name="Google Shape;354;p46"/>
          <p:cNvSpPr/>
          <p:nvPr/>
        </p:nvSpPr>
        <p:spPr>
          <a:xfrm>
            <a:off x="0" y="1770300"/>
            <a:ext cx="9144000" cy="1602900"/>
          </a:xfrm>
          <a:prstGeom prst="rect">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6"/>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rgbClr val="EEEEEE"/>
                </a:solidFill>
                <a:latin typeface="Montserrat SemiBold"/>
                <a:ea typeface="Montserrat SemiBold"/>
                <a:cs typeface="Montserrat SemiBold"/>
                <a:sym typeface="Montserrat SemiBold"/>
              </a:rPr>
              <a:t>Middle School</a:t>
            </a:r>
            <a:endParaRPr sz="3600">
              <a:solidFill>
                <a:srgbClr val="EEEEEE"/>
              </a:solidFill>
              <a:latin typeface="Montserrat SemiBold"/>
              <a:ea typeface="Montserrat SemiBold"/>
              <a:cs typeface="Montserrat SemiBold"/>
              <a:sym typeface="Montserrat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ontserrat"/>
                <a:ea typeface="Montserrat"/>
                <a:cs typeface="Montserrat"/>
                <a:sym typeface="Montserrat"/>
              </a:rPr>
              <a:t>Programming</a:t>
            </a:r>
            <a:endParaRPr>
              <a:latin typeface="Montserrat"/>
              <a:ea typeface="Montserrat"/>
              <a:cs typeface="Montserrat"/>
              <a:sym typeface="Montserrat"/>
            </a:endParaRPr>
          </a:p>
        </p:txBody>
      </p:sp>
      <p:grpSp>
        <p:nvGrpSpPr>
          <p:cNvPr id="361" name="Google Shape;361;p47"/>
          <p:cNvGrpSpPr/>
          <p:nvPr/>
        </p:nvGrpSpPr>
        <p:grpSpPr>
          <a:xfrm>
            <a:off x="4614750" y="1030650"/>
            <a:ext cx="4308226" cy="3379551"/>
            <a:chOff x="4843350" y="1030650"/>
            <a:chExt cx="4308226" cy="3379551"/>
          </a:xfrm>
        </p:grpSpPr>
        <p:pic>
          <p:nvPicPr>
            <p:cNvPr id="362" name="Google Shape;362;p47"/>
            <p:cNvPicPr preferRelativeResize="0"/>
            <p:nvPr/>
          </p:nvPicPr>
          <p:blipFill>
            <a:blip r:embed="rId3">
              <a:alphaModFix/>
            </a:blip>
            <a:stretch>
              <a:fillRect/>
            </a:stretch>
          </p:blipFill>
          <p:spPr>
            <a:xfrm>
              <a:off x="4843350" y="1030650"/>
              <a:ext cx="4308226" cy="3379551"/>
            </a:xfrm>
            <a:prstGeom prst="rect">
              <a:avLst/>
            </a:prstGeom>
            <a:noFill/>
            <a:ln>
              <a:noFill/>
            </a:ln>
          </p:spPr>
        </p:pic>
        <p:sp>
          <p:nvSpPr>
            <p:cNvPr id="363" name="Google Shape;363;p47"/>
            <p:cNvSpPr/>
            <p:nvPr/>
          </p:nvSpPr>
          <p:spPr>
            <a:xfrm>
              <a:off x="4931450" y="1465850"/>
              <a:ext cx="1566900" cy="394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64" name="Google Shape;364;p47"/>
          <p:cNvPicPr preferRelativeResize="0"/>
          <p:nvPr/>
        </p:nvPicPr>
        <p:blipFill>
          <a:blip r:embed="rId4">
            <a:alphaModFix/>
          </a:blip>
          <a:stretch>
            <a:fillRect/>
          </a:stretch>
        </p:blipFill>
        <p:spPr>
          <a:xfrm>
            <a:off x="367725" y="1415225"/>
            <a:ext cx="4475626" cy="26103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8"/>
          <p:cNvPicPr preferRelativeResize="0"/>
          <p:nvPr/>
        </p:nvPicPr>
        <p:blipFill>
          <a:blip r:embed="rId3">
            <a:alphaModFix/>
          </a:blip>
          <a:stretch>
            <a:fillRect/>
          </a:stretch>
        </p:blipFill>
        <p:spPr>
          <a:xfrm>
            <a:off x="836275" y="32625"/>
            <a:ext cx="7471452" cy="50782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49"/>
          <p:cNvPicPr preferRelativeResize="0"/>
          <p:nvPr/>
        </p:nvPicPr>
        <p:blipFill>
          <a:blip r:embed="rId3">
            <a:alphaModFix/>
          </a:blip>
          <a:stretch>
            <a:fillRect/>
          </a:stretch>
        </p:blipFill>
        <p:spPr>
          <a:xfrm>
            <a:off x="698013" y="48925"/>
            <a:ext cx="7747973" cy="4838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0"/>
          <p:cNvPicPr preferRelativeResize="0"/>
          <p:nvPr/>
        </p:nvPicPr>
        <p:blipFill>
          <a:blip r:embed="rId3">
            <a:alphaModFix/>
          </a:blip>
          <a:stretch>
            <a:fillRect/>
          </a:stretch>
        </p:blipFill>
        <p:spPr>
          <a:xfrm>
            <a:off x="698013" y="48925"/>
            <a:ext cx="7747973" cy="4838700"/>
          </a:xfrm>
          <a:prstGeom prst="rect">
            <a:avLst/>
          </a:prstGeom>
          <a:noFill/>
          <a:ln>
            <a:noFill/>
          </a:ln>
        </p:spPr>
      </p:pic>
      <p:pic>
        <p:nvPicPr>
          <p:cNvPr id="380" name="Google Shape;380;p50"/>
          <p:cNvPicPr preferRelativeResize="0"/>
          <p:nvPr/>
        </p:nvPicPr>
        <p:blipFill>
          <a:blip r:embed="rId4">
            <a:alphaModFix/>
          </a:blip>
          <a:stretch>
            <a:fillRect/>
          </a:stretch>
        </p:blipFill>
        <p:spPr>
          <a:xfrm>
            <a:off x="850700" y="1255450"/>
            <a:ext cx="7350676" cy="2293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1"/>
          <p:cNvPicPr preferRelativeResize="0"/>
          <p:nvPr/>
        </p:nvPicPr>
        <p:blipFill>
          <a:blip r:embed="rId3">
            <a:alphaModFix/>
          </a:blip>
          <a:stretch>
            <a:fillRect/>
          </a:stretch>
        </p:blipFill>
        <p:spPr>
          <a:xfrm>
            <a:off x="152400" y="950888"/>
            <a:ext cx="8839204" cy="3655667"/>
          </a:xfrm>
          <a:prstGeom prst="rect">
            <a:avLst/>
          </a:prstGeom>
          <a:noFill/>
          <a:ln>
            <a:noFill/>
          </a:ln>
        </p:spPr>
      </p:pic>
      <p:sp>
        <p:nvSpPr>
          <p:cNvPr id="386" name="Google Shape;386;p51"/>
          <p:cNvSpPr txBox="1"/>
          <p:nvPr/>
        </p:nvSpPr>
        <p:spPr>
          <a:xfrm>
            <a:off x="371825" y="393475"/>
            <a:ext cx="367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latin typeface="Montserrat"/>
                <a:ea typeface="Montserrat"/>
                <a:cs typeface="Montserrat"/>
                <a:sym typeface="Montserrat"/>
              </a:rPr>
              <a:t>Middle School </a:t>
            </a:r>
            <a:r>
              <a:rPr b="1" lang="en" sz="1600">
                <a:latin typeface="Montserrat"/>
                <a:ea typeface="Montserrat"/>
                <a:cs typeface="Montserrat"/>
                <a:sym typeface="Montserrat"/>
              </a:rPr>
              <a:t>STEAM - Exploded</a:t>
            </a:r>
            <a:endParaRPr b="1" sz="1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6"/>
          <p:cNvSpPr txBox="1"/>
          <p:nvPr/>
        </p:nvSpPr>
        <p:spPr>
          <a:xfrm>
            <a:off x="311700" y="445025"/>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800">
                <a:latin typeface="Montserrat SemiBold"/>
                <a:ea typeface="Montserrat SemiBold"/>
                <a:cs typeface="Montserrat SemiBold"/>
                <a:sym typeface="Montserrat SemiBold"/>
              </a:rPr>
              <a:t>Agenda</a:t>
            </a:r>
            <a:endParaRPr sz="2800">
              <a:solidFill>
                <a:srgbClr val="000000"/>
              </a:solidFill>
              <a:latin typeface="Montserrat SemiBold"/>
              <a:ea typeface="Montserrat SemiBold"/>
              <a:cs typeface="Montserrat SemiBold"/>
              <a:sym typeface="Montserrat SemiBold"/>
            </a:endParaRPr>
          </a:p>
        </p:txBody>
      </p:sp>
      <p:sp>
        <p:nvSpPr>
          <p:cNvPr id="93" name="Google Shape;93;p16"/>
          <p:cNvSpPr/>
          <p:nvPr/>
        </p:nvSpPr>
        <p:spPr>
          <a:xfrm>
            <a:off x="-18375" y="4247400"/>
            <a:ext cx="9205200" cy="9228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6"/>
          <p:cNvPicPr preferRelativeResize="0"/>
          <p:nvPr/>
        </p:nvPicPr>
        <p:blipFill>
          <a:blip r:embed="rId3">
            <a:alphaModFix/>
          </a:blip>
          <a:stretch>
            <a:fillRect/>
          </a:stretch>
        </p:blipFill>
        <p:spPr>
          <a:xfrm>
            <a:off x="161225" y="4443175"/>
            <a:ext cx="2841199" cy="492250"/>
          </a:xfrm>
          <a:prstGeom prst="rect">
            <a:avLst/>
          </a:prstGeom>
          <a:noFill/>
          <a:ln>
            <a:noFill/>
          </a:ln>
        </p:spPr>
      </p:pic>
      <p:sp>
        <p:nvSpPr>
          <p:cNvPr id="95" name="Google Shape;95;p16"/>
          <p:cNvSpPr txBox="1"/>
          <p:nvPr/>
        </p:nvSpPr>
        <p:spPr>
          <a:xfrm>
            <a:off x="469750" y="1238813"/>
            <a:ext cx="4246500" cy="2232000"/>
          </a:xfrm>
          <a:prstGeom prst="rect">
            <a:avLst/>
          </a:prstGeom>
          <a:noFill/>
          <a:ln>
            <a:noFill/>
          </a:ln>
        </p:spPr>
        <p:txBody>
          <a:bodyPr anchorCtr="0" anchor="t" bIns="91425" lIns="91425" spcFirstLastPara="1" rIns="91425" wrap="square" tIns="91425">
            <a:spAutoFit/>
          </a:bodyPr>
          <a:lstStyle/>
          <a:p>
            <a:pPr indent="-349250" lvl="0" marL="457200" rtl="0" algn="l">
              <a:lnSpc>
                <a:spcPct val="150000"/>
              </a:lnSpc>
              <a:spcBef>
                <a:spcPts val="0"/>
              </a:spcBef>
              <a:spcAft>
                <a:spcPts val="0"/>
              </a:spcAft>
              <a:buSzPts val="1900"/>
              <a:buFont typeface="Montserrat"/>
              <a:buAutoNum type="arabicPeriod"/>
            </a:pPr>
            <a:r>
              <a:rPr lang="en" sz="1900">
                <a:latin typeface="Montserrat"/>
                <a:ea typeface="Montserrat"/>
                <a:cs typeface="Montserrat"/>
                <a:sym typeface="Montserrat"/>
              </a:rPr>
              <a:t>Thesis Question</a:t>
            </a:r>
            <a:endParaRPr sz="1900">
              <a:latin typeface="Montserrat"/>
              <a:ea typeface="Montserrat"/>
              <a:cs typeface="Montserrat"/>
              <a:sym typeface="Montserrat"/>
            </a:endParaRPr>
          </a:p>
          <a:p>
            <a:pPr indent="-349250" lvl="0" marL="457200" rtl="0" algn="l">
              <a:lnSpc>
                <a:spcPct val="150000"/>
              </a:lnSpc>
              <a:spcBef>
                <a:spcPts val="0"/>
              </a:spcBef>
              <a:spcAft>
                <a:spcPts val="0"/>
              </a:spcAft>
              <a:buSzPts val="1900"/>
              <a:buFont typeface="Montserrat"/>
              <a:buAutoNum type="arabicPeriod"/>
            </a:pPr>
            <a:r>
              <a:rPr lang="en" sz="1900">
                <a:latin typeface="Montserrat"/>
                <a:ea typeface="Montserrat"/>
                <a:cs typeface="Montserrat"/>
                <a:sym typeface="Montserrat"/>
              </a:rPr>
              <a:t>Literature</a:t>
            </a:r>
            <a:r>
              <a:rPr lang="en" sz="1900">
                <a:latin typeface="Montserrat"/>
                <a:ea typeface="Montserrat"/>
                <a:cs typeface="Montserrat"/>
                <a:sym typeface="Montserrat"/>
              </a:rPr>
              <a:t> Review</a:t>
            </a:r>
            <a:endParaRPr sz="1900">
              <a:latin typeface="Montserrat"/>
              <a:ea typeface="Montserrat"/>
              <a:cs typeface="Montserrat"/>
              <a:sym typeface="Montserrat"/>
            </a:endParaRPr>
          </a:p>
          <a:p>
            <a:pPr indent="-349250" lvl="0" marL="457200" rtl="0" algn="l">
              <a:lnSpc>
                <a:spcPct val="150000"/>
              </a:lnSpc>
              <a:spcBef>
                <a:spcPts val="0"/>
              </a:spcBef>
              <a:spcAft>
                <a:spcPts val="0"/>
              </a:spcAft>
              <a:buSzPts val="1900"/>
              <a:buFont typeface="Montserrat"/>
              <a:buAutoNum type="arabicPeriod"/>
            </a:pPr>
            <a:r>
              <a:rPr lang="en" sz="1900">
                <a:latin typeface="Montserrat"/>
                <a:ea typeface="Montserrat"/>
                <a:cs typeface="Montserrat"/>
                <a:sym typeface="Montserrat"/>
              </a:rPr>
              <a:t>Research Agenda</a:t>
            </a:r>
            <a:endParaRPr sz="1900">
              <a:latin typeface="Montserrat"/>
              <a:ea typeface="Montserrat"/>
              <a:cs typeface="Montserrat"/>
              <a:sym typeface="Montserrat"/>
            </a:endParaRPr>
          </a:p>
          <a:p>
            <a:pPr indent="-349250" lvl="0" marL="457200" rtl="0" algn="l">
              <a:lnSpc>
                <a:spcPct val="150000"/>
              </a:lnSpc>
              <a:spcBef>
                <a:spcPts val="0"/>
              </a:spcBef>
              <a:spcAft>
                <a:spcPts val="0"/>
              </a:spcAft>
              <a:buSzPts val="1900"/>
              <a:buFont typeface="Montserrat"/>
              <a:buAutoNum type="arabicPeriod"/>
            </a:pPr>
            <a:r>
              <a:rPr lang="en" sz="1900">
                <a:latin typeface="Montserrat"/>
                <a:ea typeface="Montserrat"/>
                <a:cs typeface="Montserrat"/>
                <a:sym typeface="Montserrat"/>
              </a:rPr>
              <a:t>Creative Agenda</a:t>
            </a:r>
            <a:endParaRPr sz="1900">
              <a:latin typeface="Montserrat"/>
              <a:ea typeface="Montserrat"/>
              <a:cs typeface="Montserrat"/>
              <a:sym typeface="Montserrat"/>
            </a:endParaRPr>
          </a:p>
          <a:p>
            <a:pPr indent="-349250" lvl="0" marL="457200" rtl="0" algn="l">
              <a:lnSpc>
                <a:spcPct val="150000"/>
              </a:lnSpc>
              <a:spcBef>
                <a:spcPts val="0"/>
              </a:spcBef>
              <a:spcAft>
                <a:spcPts val="0"/>
              </a:spcAft>
              <a:buSzPts val="1900"/>
              <a:buFont typeface="Montserrat"/>
              <a:buAutoNum type="arabicPeriod"/>
            </a:pPr>
            <a:r>
              <a:rPr lang="en" sz="1900">
                <a:latin typeface="Montserrat"/>
                <a:ea typeface="Montserrat"/>
                <a:cs typeface="Montserrat"/>
                <a:sym typeface="Montserrat"/>
              </a:rPr>
              <a:t>Conclusions</a:t>
            </a:r>
            <a:endParaRPr sz="1900">
              <a:latin typeface="Montserrat"/>
              <a:ea typeface="Montserrat"/>
              <a:cs typeface="Montserrat"/>
              <a:sym typeface="Montserrat"/>
            </a:endParaRPr>
          </a:p>
        </p:txBody>
      </p:sp>
      <p:pic>
        <p:nvPicPr>
          <p:cNvPr id="96" name="Google Shape;96;p16"/>
          <p:cNvPicPr preferRelativeResize="0"/>
          <p:nvPr/>
        </p:nvPicPr>
        <p:blipFill>
          <a:blip r:embed="rId4">
            <a:alphaModFix/>
          </a:blip>
          <a:stretch>
            <a:fillRect/>
          </a:stretch>
        </p:blipFill>
        <p:spPr>
          <a:xfrm>
            <a:off x="5287300" y="1122275"/>
            <a:ext cx="2924875" cy="2924875"/>
          </a:xfrm>
          <a:prstGeom prst="rect">
            <a:avLst/>
          </a:prstGeom>
          <a:noFill/>
          <a:ln>
            <a:noFill/>
          </a:ln>
        </p:spPr>
      </p:pic>
      <p:pic>
        <p:nvPicPr>
          <p:cNvPr id="97" name="Google Shape;97;p16"/>
          <p:cNvPicPr preferRelativeResize="0"/>
          <p:nvPr/>
        </p:nvPicPr>
        <p:blipFill rotWithShape="1">
          <a:blip r:embed="rId5">
            <a:alphaModFix/>
          </a:blip>
          <a:srcRect b="27488" l="0" r="0" t="27542"/>
          <a:stretch/>
        </p:blipFill>
        <p:spPr>
          <a:xfrm rot="753182">
            <a:off x="5568800" y="949850"/>
            <a:ext cx="2122676" cy="572700"/>
          </a:xfrm>
          <a:prstGeom prst="rect">
            <a:avLst/>
          </a:prstGeom>
          <a:noFill/>
          <a:ln>
            <a:noFill/>
          </a:ln>
        </p:spPr>
      </p:pic>
      <p:pic>
        <p:nvPicPr>
          <p:cNvPr id="98" name="Google Shape;98;p16"/>
          <p:cNvPicPr preferRelativeResize="0"/>
          <p:nvPr/>
        </p:nvPicPr>
        <p:blipFill rotWithShape="1">
          <a:blip r:embed="rId6">
            <a:alphaModFix/>
          </a:blip>
          <a:srcRect b="20665" l="20424" r="18877" t="18067"/>
          <a:stretch/>
        </p:blipFill>
        <p:spPr>
          <a:xfrm>
            <a:off x="4393200" y="1343375"/>
            <a:ext cx="1367776" cy="1380600"/>
          </a:xfrm>
          <a:prstGeom prst="rect">
            <a:avLst/>
          </a:prstGeom>
          <a:noFill/>
          <a:ln>
            <a:noFill/>
          </a:ln>
        </p:spPr>
      </p:pic>
      <p:sp>
        <p:nvSpPr>
          <p:cNvPr id="99" name="Google Shape;99;p16"/>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
        <p:nvSpPr>
          <p:cNvPr id="100" name="Google Shape;100;p16"/>
          <p:cNvSpPr/>
          <p:nvPr/>
        </p:nvSpPr>
        <p:spPr>
          <a:xfrm>
            <a:off x="-18375" y="4139300"/>
            <a:ext cx="9205200" cy="1030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6"/>
          <p:cNvPicPr preferRelativeResize="0"/>
          <p:nvPr/>
        </p:nvPicPr>
        <p:blipFill>
          <a:blip r:embed="rId3">
            <a:alphaModFix/>
          </a:blip>
          <a:stretch>
            <a:fillRect/>
          </a:stretch>
        </p:blipFill>
        <p:spPr>
          <a:xfrm>
            <a:off x="224275" y="4408575"/>
            <a:ext cx="2841199" cy="492250"/>
          </a:xfrm>
          <a:prstGeom prst="rect">
            <a:avLst/>
          </a:prstGeom>
          <a:noFill/>
          <a:ln>
            <a:noFill/>
          </a:ln>
        </p:spPr>
      </p:pic>
      <p:sp>
        <p:nvSpPr>
          <p:cNvPr id="102" name="Google Shape;102;p16"/>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52"/>
          <p:cNvPicPr preferRelativeResize="0"/>
          <p:nvPr/>
        </p:nvPicPr>
        <p:blipFill>
          <a:blip r:embed="rId3">
            <a:alphaModFix/>
          </a:blip>
          <a:stretch>
            <a:fillRect/>
          </a:stretch>
        </p:blipFill>
        <p:spPr>
          <a:xfrm>
            <a:off x="0" y="0"/>
            <a:ext cx="9144003" cy="5143490"/>
          </a:xfrm>
          <a:prstGeom prst="rect">
            <a:avLst/>
          </a:prstGeom>
          <a:noFill/>
          <a:ln>
            <a:noFill/>
          </a:ln>
        </p:spPr>
      </p:pic>
      <p:sp>
        <p:nvSpPr>
          <p:cNvPr id="392" name="Google Shape;392;p52"/>
          <p:cNvSpPr txBox="1"/>
          <p:nvPr/>
        </p:nvSpPr>
        <p:spPr>
          <a:xfrm>
            <a:off x="0" y="4638975"/>
            <a:ext cx="4417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Middle school - STEAM classroom </a:t>
            </a:r>
            <a:endParaRPr b="1" sz="1800">
              <a:solidFill>
                <a:schemeClr val="lt1"/>
              </a:solidFill>
              <a:latin typeface="Montserrat"/>
              <a:ea typeface="Montserrat"/>
              <a:cs typeface="Montserrat"/>
              <a:sym typeface="Montserrat"/>
            </a:endParaRPr>
          </a:p>
        </p:txBody>
      </p:sp>
      <p:pic>
        <p:nvPicPr>
          <p:cNvPr id="393" name="Google Shape;393;p52"/>
          <p:cNvPicPr preferRelativeResize="0"/>
          <p:nvPr/>
        </p:nvPicPr>
        <p:blipFill rotWithShape="1">
          <a:blip r:embed="rId4">
            <a:alphaModFix/>
          </a:blip>
          <a:srcRect b="10021" l="0" r="17864" t="5626"/>
          <a:stretch/>
        </p:blipFill>
        <p:spPr>
          <a:xfrm>
            <a:off x="8349825" y="3719475"/>
            <a:ext cx="794174" cy="1424026"/>
          </a:xfrm>
          <a:prstGeom prst="rect">
            <a:avLst/>
          </a:prstGeom>
          <a:noFill/>
          <a:ln>
            <a:noFill/>
          </a:ln>
        </p:spPr>
      </p:pic>
      <p:sp>
        <p:nvSpPr>
          <p:cNvPr id="394" name="Google Shape;394;p52"/>
          <p:cNvSpPr/>
          <p:nvPr/>
        </p:nvSpPr>
        <p:spPr>
          <a:xfrm rot="-1936949">
            <a:off x="8568340" y="3784479"/>
            <a:ext cx="111778" cy="134006"/>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53"/>
          <p:cNvPicPr preferRelativeResize="0"/>
          <p:nvPr/>
        </p:nvPicPr>
        <p:blipFill>
          <a:blip r:embed="rId3">
            <a:alphaModFix/>
          </a:blip>
          <a:stretch>
            <a:fillRect/>
          </a:stretch>
        </p:blipFill>
        <p:spPr>
          <a:xfrm>
            <a:off x="0" y="0"/>
            <a:ext cx="9144003" cy="5143490"/>
          </a:xfrm>
          <a:prstGeom prst="rect">
            <a:avLst/>
          </a:prstGeom>
          <a:noFill/>
          <a:ln>
            <a:noFill/>
          </a:ln>
        </p:spPr>
      </p:pic>
      <p:sp>
        <p:nvSpPr>
          <p:cNvPr id="400" name="Google Shape;400;p53"/>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Middle school</a:t>
            </a:r>
            <a:r>
              <a:rPr b="1" lang="en" sz="1800">
                <a:solidFill>
                  <a:schemeClr val="lt1"/>
                </a:solidFill>
                <a:latin typeface="Montserrat"/>
                <a:ea typeface="Montserrat"/>
                <a:cs typeface="Montserrat"/>
                <a:sym typeface="Montserrat"/>
              </a:rPr>
              <a:t> STEAM classroom 2</a:t>
            </a:r>
            <a:endParaRPr b="1" sz="1800">
              <a:solidFill>
                <a:schemeClr val="lt1"/>
              </a:solidFill>
              <a:latin typeface="Montserrat"/>
              <a:ea typeface="Montserrat"/>
              <a:cs typeface="Montserrat"/>
              <a:sym typeface="Montserrat"/>
            </a:endParaRPr>
          </a:p>
        </p:txBody>
      </p:sp>
      <p:pic>
        <p:nvPicPr>
          <p:cNvPr id="401" name="Google Shape;401;p53"/>
          <p:cNvPicPr preferRelativeResize="0"/>
          <p:nvPr/>
        </p:nvPicPr>
        <p:blipFill rotWithShape="1">
          <a:blip r:embed="rId4">
            <a:alphaModFix/>
          </a:blip>
          <a:srcRect b="10021" l="0" r="17864" t="5626"/>
          <a:stretch/>
        </p:blipFill>
        <p:spPr>
          <a:xfrm>
            <a:off x="8349825" y="3719475"/>
            <a:ext cx="794174" cy="1424026"/>
          </a:xfrm>
          <a:prstGeom prst="rect">
            <a:avLst/>
          </a:prstGeom>
          <a:noFill/>
          <a:ln>
            <a:noFill/>
          </a:ln>
        </p:spPr>
      </p:pic>
      <p:sp>
        <p:nvSpPr>
          <p:cNvPr id="402" name="Google Shape;402;p53"/>
          <p:cNvSpPr/>
          <p:nvPr/>
        </p:nvSpPr>
        <p:spPr>
          <a:xfrm rot="8525764">
            <a:off x="8819728" y="4084620"/>
            <a:ext cx="156265" cy="186866"/>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4"/>
          <p:cNvPicPr preferRelativeResize="0"/>
          <p:nvPr/>
        </p:nvPicPr>
        <p:blipFill>
          <a:blip r:embed="rId3">
            <a:alphaModFix/>
          </a:blip>
          <a:stretch>
            <a:fillRect/>
          </a:stretch>
        </p:blipFill>
        <p:spPr>
          <a:xfrm>
            <a:off x="0" y="0"/>
            <a:ext cx="9144003" cy="5143501"/>
          </a:xfrm>
          <a:prstGeom prst="rect">
            <a:avLst/>
          </a:prstGeom>
          <a:noFill/>
          <a:ln>
            <a:noFill/>
          </a:ln>
        </p:spPr>
      </p:pic>
      <p:sp>
        <p:nvSpPr>
          <p:cNvPr id="408" name="Google Shape;408;p54"/>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Middle school STEAM explore wall</a:t>
            </a:r>
            <a:endParaRPr b="1" sz="1800">
              <a:solidFill>
                <a:schemeClr val="lt1"/>
              </a:solidFill>
              <a:latin typeface="Montserrat"/>
              <a:ea typeface="Montserrat"/>
              <a:cs typeface="Montserrat"/>
              <a:sym typeface="Montserrat"/>
            </a:endParaRPr>
          </a:p>
        </p:txBody>
      </p:sp>
      <p:pic>
        <p:nvPicPr>
          <p:cNvPr id="409" name="Google Shape;409;p54"/>
          <p:cNvPicPr preferRelativeResize="0"/>
          <p:nvPr/>
        </p:nvPicPr>
        <p:blipFill rotWithShape="1">
          <a:blip r:embed="rId4">
            <a:alphaModFix/>
          </a:blip>
          <a:srcRect b="10021" l="0" r="17864" t="5626"/>
          <a:stretch/>
        </p:blipFill>
        <p:spPr>
          <a:xfrm>
            <a:off x="8349825" y="3719475"/>
            <a:ext cx="794174" cy="1424026"/>
          </a:xfrm>
          <a:prstGeom prst="rect">
            <a:avLst/>
          </a:prstGeom>
          <a:noFill/>
          <a:ln>
            <a:noFill/>
          </a:ln>
        </p:spPr>
      </p:pic>
      <p:sp>
        <p:nvSpPr>
          <p:cNvPr id="410" name="Google Shape;410;p54"/>
          <p:cNvSpPr/>
          <p:nvPr/>
        </p:nvSpPr>
        <p:spPr>
          <a:xfrm rot="5393402">
            <a:off x="8573074" y="3967614"/>
            <a:ext cx="156300" cy="186900"/>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55"/>
          <p:cNvPicPr preferRelativeResize="0"/>
          <p:nvPr/>
        </p:nvPicPr>
        <p:blipFill>
          <a:blip r:embed="rId3">
            <a:alphaModFix/>
          </a:blip>
          <a:stretch>
            <a:fillRect/>
          </a:stretch>
        </p:blipFill>
        <p:spPr>
          <a:xfrm>
            <a:off x="0" y="0"/>
            <a:ext cx="9136072" cy="5143501"/>
          </a:xfrm>
          <a:prstGeom prst="rect">
            <a:avLst/>
          </a:prstGeom>
          <a:noFill/>
          <a:ln>
            <a:noFill/>
          </a:ln>
        </p:spPr>
      </p:pic>
      <p:sp>
        <p:nvSpPr>
          <p:cNvPr id="416" name="Google Shape;416;p55"/>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Middle school STEAM explore side</a:t>
            </a:r>
            <a:endParaRPr b="1" sz="1800">
              <a:solidFill>
                <a:schemeClr val="lt1"/>
              </a:solidFill>
              <a:latin typeface="Montserrat"/>
              <a:ea typeface="Montserrat"/>
              <a:cs typeface="Montserrat"/>
              <a:sym typeface="Montserrat"/>
            </a:endParaRPr>
          </a:p>
        </p:txBody>
      </p:sp>
      <p:pic>
        <p:nvPicPr>
          <p:cNvPr id="417" name="Google Shape;417;p55"/>
          <p:cNvPicPr preferRelativeResize="0"/>
          <p:nvPr/>
        </p:nvPicPr>
        <p:blipFill rotWithShape="1">
          <a:blip r:embed="rId4">
            <a:alphaModFix/>
          </a:blip>
          <a:srcRect b="10021" l="0" r="17864" t="5626"/>
          <a:stretch/>
        </p:blipFill>
        <p:spPr>
          <a:xfrm>
            <a:off x="8349825" y="3719475"/>
            <a:ext cx="794174" cy="1424026"/>
          </a:xfrm>
          <a:prstGeom prst="rect">
            <a:avLst/>
          </a:prstGeom>
          <a:noFill/>
          <a:ln>
            <a:noFill/>
          </a:ln>
        </p:spPr>
      </p:pic>
      <p:sp>
        <p:nvSpPr>
          <p:cNvPr id="418" name="Google Shape;418;p55"/>
          <p:cNvSpPr/>
          <p:nvPr/>
        </p:nvSpPr>
        <p:spPr>
          <a:xfrm rot="-2877335">
            <a:off x="8583928" y="4424778"/>
            <a:ext cx="156337" cy="186909"/>
          </a:xfrm>
          <a:prstGeom prst="downArrow">
            <a:avLst>
              <a:gd fmla="val 50000" name="adj1"/>
              <a:gd fmla="val 5000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id="423" name="Google Shape;423;p56"/>
          <p:cNvPicPr preferRelativeResize="0"/>
          <p:nvPr/>
        </p:nvPicPr>
        <p:blipFill rotWithShape="1">
          <a:blip r:embed="rId3">
            <a:alphaModFix/>
          </a:blip>
          <a:srcRect b="0" l="40614" r="0" t="0"/>
          <a:stretch/>
        </p:blipFill>
        <p:spPr>
          <a:xfrm>
            <a:off x="3638275" y="0"/>
            <a:ext cx="5505725" cy="5214923"/>
          </a:xfrm>
          <a:prstGeom prst="rect">
            <a:avLst/>
          </a:prstGeom>
          <a:noFill/>
          <a:ln>
            <a:noFill/>
          </a:ln>
        </p:spPr>
      </p:pic>
      <p:sp>
        <p:nvSpPr>
          <p:cNvPr id="424" name="Google Shape;424;p56"/>
          <p:cNvSpPr/>
          <p:nvPr/>
        </p:nvSpPr>
        <p:spPr>
          <a:xfrm>
            <a:off x="0" y="1770300"/>
            <a:ext cx="9144000" cy="160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6"/>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rgbClr val="EEEEEE"/>
                </a:solidFill>
                <a:latin typeface="Montserrat SemiBold"/>
                <a:ea typeface="Montserrat SemiBold"/>
                <a:cs typeface="Montserrat SemiBold"/>
                <a:sym typeface="Montserrat SemiBold"/>
              </a:rPr>
              <a:t>High</a:t>
            </a:r>
            <a:r>
              <a:rPr lang="en" sz="3600">
                <a:solidFill>
                  <a:srgbClr val="EEEEEE"/>
                </a:solidFill>
                <a:latin typeface="Montserrat SemiBold"/>
                <a:ea typeface="Montserrat SemiBold"/>
                <a:cs typeface="Montserrat SemiBold"/>
                <a:sym typeface="Montserrat SemiBold"/>
              </a:rPr>
              <a:t> School</a:t>
            </a:r>
            <a:endParaRPr sz="3600">
              <a:solidFill>
                <a:srgbClr val="EEEEEE"/>
              </a:solidFill>
              <a:latin typeface="Montserrat SemiBold"/>
              <a:ea typeface="Montserrat SemiBold"/>
              <a:cs typeface="Montserrat SemiBold"/>
              <a:sym typeface="Montserrat SemiBo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id="430" name="Google Shape;430;p57"/>
          <p:cNvPicPr preferRelativeResize="0"/>
          <p:nvPr/>
        </p:nvPicPr>
        <p:blipFill rotWithShape="1">
          <a:blip r:embed="rId3">
            <a:alphaModFix/>
          </a:blip>
          <a:srcRect b="0" l="8324" r="7930" t="0"/>
          <a:stretch/>
        </p:blipFill>
        <p:spPr>
          <a:xfrm>
            <a:off x="4783375" y="1110800"/>
            <a:ext cx="4118175" cy="2921901"/>
          </a:xfrm>
          <a:prstGeom prst="rect">
            <a:avLst/>
          </a:prstGeom>
          <a:noFill/>
          <a:ln>
            <a:noFill/>
          </a:ln>
        </p:spPr>
      </p:pic>
      <p:sp>
        <p:nvSpPr>
          <p:cNvPr id="431" name="Google Shape;431;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ontserrat"/>
                <a:ea typeface="Montserrat"/>
                <a:cs typeface="Montserrat"/>
                <a:sym typeface="Montserrat"/>
              </a:rPr>
              <a:t>Programming</a:t>
            </a:r>
            <a:endParaRPr>
              <a:latin typeface="Montserrat"/>
              <a:ea typeface="Montserrat"/>
              <a:cs typeface="Montserrat"/>
              <a:sym typeface="Montserrat"/>
            </a:endParaRPr>
          </a:p>
        </p:txBody>
      </p:sp>
      <p:pic>
        <p:nvPicPr>
          <p:cNvPr id="432" name="Google Shape;432;p57"/>
          <p:cNvPicPr preferRelativeResize="0"/>
          <p:nvPr/>
        </p:nvPicPr>
        <p:blipFill>
          <a:blip r:embed="rId4">
            <a:alphaModFix/>
          </a:blip>
          <a:stretch>
            <a:fillRect/>
          </a:stretch>
        </p:blipFill>
        <p:spPr>
          <a:xfrm>
            <a:off x="135750" y="1577400"/>
            <a:ext cx="4527450" cy="221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58"/>
          <p:cNvPicPr preferRelativeResize="0"/>
          <p:nvPr/>
        </p:nvPicPr>
        <p:blipFill rotWithShape="1">
          <a:blip r:embed="rId3">
            <a:alphaModFix/>
          </a:blip>
          <a:srcRect b="14087" l="0" r="9181" t="14692"/>
          <a:stretch/>
        </p:blipFill>
        <p:spPr>
          <a:xfrm>
            <a:off x="1063601" y="438825"/>
            <a:ext cx="7016801" cy="45329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9"/>
          <p:cNvPicPr preferRelativeResize="0"/>
          <p:nvPr/>
        </p:nvPicPr>
        <p:blipFill>
          <a:blip r:embed="rId3">
            <a:alphaModFix/>
          </a:blip>
          <a:stretch>
            <a:fillRect/>
          </a:stretch>
        </p:blipFill>
        <p:spPr>
          <a:xfrm>
            <a:off x="1307950" y="152400"/>
            <a:ext cx="6528102" cy="4838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60"/>
          <p:cNvPicPr preferRelativeResize="0"/>
          <p:nvPr/>
        </p:nvPicPr>
        <p:blipFill>
          <a:blip r:embed="rId3">
            <a:alphaModFix/>
          </a:blip>
          <a:stretch>
            <a:fillRect/>
          </a:stretch>
        </p:blipFill>
        <p:spPr>
          <a:xfrm>
            <a:off x="1307950" y="152400"/>
            <a:ext cx="6528102" cy="4838701"/>
          </a:xfrm>
          <a:prstGeom prst="rect">
            <a:avLst/>
          </a:prstGeom>
          <a:noFill/>
          <a:ln>
            <a:noFill/>
          </a:ln>
        </p:spPr>
      </p:pic>
      <p:pic>
        <p:nvPicPr>
          <p:cNvPr id="448" name="Google Shape;448;p60"/>
          <p:cNvPicPr preferRelativeResize="0"/>
          <p:nvPr/>
        </p:nvPicPr>
        <p:blipFill>
          <a:blip r:embed="rId4">
            <a:alphaModFix/>
          </a:blip>
          <a:stretch>
            <a:fillRect/>
          </a:stretch>
        </p:blipFill>
        <p:spPr>
          <a:xfrm>
            <a:off x="1513525" y="1016700"/>
            <a:ext cx="6136525" cy="339487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61"/>
          <p:cNvPicPr preferRelativeResize="0"/>
          <p:nvPr/>
        </p:nvPicPr>
        <p:blipFill>
          <a:blip r:embed="rId3">
            <a:alphaModFix/>
          </a:blip>
          <a:stretch>
            <a:fillRect/>
          </a:stretch>
        </p:blipFill>
        <p:spPr>
          <a:xfrm>
            <a:off x="1219613" y="255900"/>
            <a:ext cx="6704773" cy="4838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7"/>
          <p:cNvSpPr/>
          <p:nvPr/>
        </p:nvSpPr>
        <p:spPr>
          <a:xfrm>
            <a:off x="3250" y="1932350"/>
            <a:ext cx="9144000" cy="3241800"/>
          </a:xfrm>
          <a:prstGeom prst="rect">
            <a:avLst/>
          </a:prstGeom>
          <a:solidFill>
            <a:srgbClr val="351C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nvSpPr>
        <p:spPr>
          <a:xfrm>
            <a:off x="314950" y="109095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r">
              <a:spcBef>
                <a:spcPts val="0"/>
              </a:spcBef>
              <a:spcAft>
                <a:spcPts val="0"/>
              </a:spcAft>
              <a:buNone/>
            </a:pPr>
            <a:r>
              <a:rPr lang="en" sz="2800">
                <a:solidFill>
                  <a:srgbClr val="000000"/>
                </a:solidFill>
                <a:latin typeface="Montserrat SemiBold"/>
                <a:ea typeface="Montserrat SemiBold"/>
                <a:cs typeface="Montserrat SemiBold"/>
                <a:sym typeface="Montserrat SemiBold"/>
              </a:rPr>
              <a:t>T</a:t>
            </a:r>
            <a:r>
              <a:rPr lang="en" sz="2800">
                <a:latin typeface="Montserrat SemiBold"/>
                <a:ea typeface="Montserrat SemiBold"/>
                <a:cs typeface="Montserrat SemiBold"/>
                <a:sym typeface="Montserrat SemiBold"/>
              </a:rPr>
              <a:t>hesis Question</a:t>
            </a:r>
            <a:endParaRPr sz="2800">
              <a:solidFill>
                <a:srgbClr val="000000"/>
              </a:solidFill>
              <a:latin typeface="Montserrat SemiBold"/>
              <a:ea typeface="Montserrat SemiBold"/>
              <a:cs typeface="Montserrat SemiBold"/>
              <a:sym typeface="Montserrat SemiBold"/>
            </a:endParaRPr>
          </a:p>
        </p:txBody>
      </p:sp>
      <p:sp>
        <p:nvSpPr>
          <p:cNvPr id="109" name="Google Shape;109;p17"/>
          <p:cNvSpPr txBox="1"/>
          <p:nvPr/>
        </p:nvSpPr>
        <p:spPr>
          <a:xfrm>
            <a:off x="562150" y="2614200"/>
            <a:ext cx="8026200" cy="1353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 sz="2300">
                <a:solidFill>
                  <a:schemeClr val="lt1"/>
                </a:solidFill>
                <a:latin typeface="Montserrat"/>
                <a:ea typeface="Montserrat"/>
                <a:cs typeface="Montserrat"/>
                <a:sym typeface="Montserrat"/>
              </a:rPr>
              <a:t>How can public school classrooms be transformed into a space for student creativity and growth through STEAM design to benefit learning from K-12?</a:t>
            </a:r>
            <a:endParaRPr sz="1900">
              <a:solidFill>
                <a:schemeClr val="lt1"/>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62"/>
          <p:cNvPicPr preferRelativeResize="0"/>
          <p:nvPr/>
        </p:nvPicPr>
        <p:blipFill rotWithShape="1">
          <a:blip r:embed="rId3">
            <a:alphaModFix/>
          </a:blip>
          <a:srcRect b="7321" l="0" r="0" t="0"/>
          <a:stretch/>
        </p:blipFill>
        <p:spPr>
          <a:xfrm>
            <a:off x="0" y="0"/>
            <a:ext cx="9144003" cy="5143500"/>
          </a:xfrm>
          <a:prstGeom prst="rect">
            <a:avLst/>
          </a:prstGeom>
          <a:noFill/>
          <a:ln>
            <a:noFill/>
          </a:ln>
        </p:spPr>
      </p:pic>
      <p:sp>
        <p:nvSpPr>
          <p:cNvPr id="459" name="Google Shape;459;p62"/>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High</a:t>
            </a:r>
            <a:r>
              <a:rPr b="1" lang="en" sz="1800">
                <a:solidFill>
                  <a:schemeClr val="lt1"/>
                </a:solidFill>
                <a:latin typeface="Montserrat"/>
                <a:ea typeface="Montserrat"/>
                <a:cs typeface="Montserrat"/>
                <a:sym typeface="Montserrat"/>
              </a:rPr>
              <a:t> school STEAM explore side</a:t>
            </a:r>
            <a:endParaRPr b="1" sz="1800">
              <a:solidFill>
                <a:schemeClr val="lt1"/>
              </a:solidFill>
              <a:latin typeface="Montserrat"/>
              <a:ea typeface="Montserrat"/>
              <a:cs typeface="Montserrat"/>
              <a:sym typeface="Montserrat"/>
            </a:endParaRPr>
          </a:p>
        </p:txBody>
      </p:sp>
      <p:pic>
        <p:nvPicPr>
          <p:cNvPr id="460" name="Google Shape;460;p62"/>
          <p:cNvPicPr preferRelativeResize="0"/>
          <p:nvPr/>
        </p:nvPicPr>
        <p:blipFill rotWithShape="1">
          <a:blip r:embed="rId4">
            <a:alphaModFix/>
          </a:blip>
          <a:srcRect b="19315" l="0" r="29527" t="0"/>
          <a:stretch/>
        </p:blipFill>
        <p:spPr>
          <a:xfrm>
            <a:off x="8374125" y="3768650"/>
            <a:ext cx="769874" cy="1374848"/>
          </a:xfrm>
          <a:prstGeom prst="rect">
            <a:avLst/>
          </a:prstGeom>
          <a:noFill/>
          <a:ln>
            <a:noFill/>
          </a:ln>
        </p:spPr>
      </p:pic>
      <p:sp>
        <p:nvSpPr>
          <p:cNvPr id="461" name="Google Shape;461;p62"/>
          <p:cNvSpPr/>
          <p:nvPr/>
        </p:nvSpPr>
        <p:spPr>
          <a:xfrm rot="-4202140">
            <a:off x="8523762" y="4485354"/>
            <a:ext cx="156399" cy="186874"/>
          </a:xfrm>
          <a:prstGeom prst="down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3"/>
          <p:cNvPicPr preferRelativeResize="0"/>
          <p:nvPr/>
        </p:nvPicPr>
        <p:blipFill>
          <a:blip r:embed="rId3">
            <a:alphaModFix/>
          </a:blip>
          <a:stretch>
            <a:fillRect/>
          </a:stretch>
        </p:blipFill>
        <p:spPr>
          <a:xfrm>
            <a:off x="0" y="0"/>
            <a:ext cx="9143997" cy="5268508"/>
          </a:xfrm>
          <a:prstGeom prst="rect">
            <a:avLst/>
          </a:prstGeom>
          <a:noFill/>
          <a:ln>
            <a:noFill/>
          </a:ln>
        </p:spPr>
      </p:pic>
      <p:sp>
        <p:nvSpPr>
          <p:cNvPr id="467" name="Google Shape;467;p63"/>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High school overall view</a:t>
            </a:r>
            <a:endParaRPr b="1" sz="1800">
              <a:solidFill>
                <a:schemeClr val="lt1"/>
              </a:solidFill>
              <a:latin typeface="Montserrat"/>
              <a:ea typeface="Montserrat"/>
              <a:cs typeface="Montserrat"/>
              <a:sym typeface="Montserrat"/>
            </a:endParaRPr>
          </a:p>
        </p:txBody>
      </p:sp>
      <p:pic>
        <p:nvPicPr>
          <p:cNvPr id="468" name="Google Shape;468;p63"/>
          <p:cNvPicPr preferRelativeResize="0"/>
          <p:nvPr/>
        </p:nvPicPr>
        <p:blipFill rotWithShape="1">
          <a:blip r:embed="rId4">
            <a:alphaModFix/>
          </a:blip>
          <a:srcRect b="19315" l="0" r="29527" t="0"/>
          <a:stretch/>
        </p:blipFill>
        <p:spPr>
          <a:xfrm>
            <a:off x="8374125" y="3725825"/>
            <a:ext cx="769874" cy="1374848"/>
          </a:xfrm>
          <a:prstGeom prst="rect">
            <a:avLst/>
          </a:prstGeom>
          <a:noFill/>
          <a:ln>
            <a:noFill/>
          </a:ln>
        </p:spPr>
      </p:pic>
      <p:sp>
        <p:nvSpPr>
          <p:cNvPr id="469" name="Google Shape;469;p63"/>
          <p:cNvSpPr/>
          <p:nvPr/>
        </p:nvSpPr>
        <p:spPr>
          <a:xfrm rot="-8342481">
            <a:off x="8533944" y="4733857"/>
            <a:ext cx="156518" cy="186686"/>
          </a:xfrm>
          <a:prstGeom prst="down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p64"/>
          <p:cNvPicPr preferRelativeResize="0"/>
          <p:nvPr/>
        </p:nvPicPr>
        <p:blipFill>
          <a:blip r:embed="rId3">
            <a:alphaModFix/>
          </a:blip>
          <a:stretch>
            <a:fillRect/>
          </a:stretch>
        </p:blipFill>
        <p:spPr>
          <a:xfrm>
            <a:off x="0" y="0"/>
            <a:ext cx="9136072" cy="5143501"/>
          </a:xfrm>
          <a:prstGeom prst="rect">
            <a:avLst/>
          </a:prstGeom>
          <a:noFill/>
          <a:ln>
            <a:noFill/>
          </a:ln>
        </p:spPr>
      </p:pic>
      <p:sp>
        <p:nvSpPr>
          <p:cNvPr id="475" name="Google Shape;475;p64"/>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High school lounge STEAM side</a:t>
            </a:r>
            <a:endParaRPr b="1" sz="1800">
              <a:solidFill>
                <a:schemeClr val="lt1"/>
              </a:solidFill>
              <a:latin typeface="Montserrat"/>
              <a:ea typeface="Montserrat"/>
              <a:cs typeface="Montserrat"/>
              <a:sym typeface="Montserrat"/>
            </a:endParaRPr>
          </a:p>
        </p:txBody>
      </p:sp>
      <p:pic>
        <p:nvPicPr>
          <p:cNvPr id="476" name="Google Shape;476;p64"/>
          <p:cNvPicPr preferRelativeResize="0"/>
          <p:nvPr/>
        </p:nvPicPr>
        <p:blipFill rotWithShape="1">
          <a:blip r:embed="rId4">
            <a:alphaModFix/>
          </a:blip>
          <a:srcRect b="19315" l="0" r="29527" t="0"/>
          <a:stretch/>
        </p:blipFill>
        <p:spPr>
          <a:xfrm>
            <a:off x="8374125" y="3725825"/>
            <a:ext cx="769874" cy="1374848"/>
          </a:xfrm>
          <a:prstGeom prst="rect">
            <a:avLst/>
          </a:prstGeom>
          <a:noFill/>
          <a:ln>
            <a:noFill/>
          </a:ln>
        </p:spPr>
      </p:pic>
      <p:sp>
        <p:nvSpPr>
          <p:cNvPr id="477" name="Google Shape;477;p64"/>
          <p:cNvSpPr/>
          <p:nvPr/>
        </p:nvSpPr>
        <p:spPr>
          <a:xfrm rot="-7514639">
            <a:off x="8533984" y="4145797"/>
            <a:ext cx="156483" cy="186933"/>
          </a:xfrm>
          <a:prstGeom prst="down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65"/>
          <p:cNvPicPr preferRelativeResize="0"/>
          <p:nvPr/>
        </p:nvPicPr>
        <p:blipFill>
          <a:blip r:embed="rId3">
            <a:alphaModFix/>
          </a:blip>
          <a:stretch>
            <a:fillRect/>
          </a:stretch>
        </p:blipFill>
        <p:spPr>
          <a:xfrm>
            <a:off x="0" y="0"/>
            <a:ext cx="9143997" cy="5232790"/>
          </a:xfrm>
          <a:prstGeom prst="rect">
            <a:avLst/>
          </a:prstGeom>
          <a:noFill/>
          <a:ln>
            <a:noFill/>
          </a:ln>
        </p:spPr>
      </p:pic>
      <p:sp>
        <p:nvSpPr>
          <p:cNvPr id="483" name="Google Shape;483;p65"/>
          <p:cNvSpPr txBox="1"/>
          <p:nvPr/>
        </p:nvSpPr>
        <p:spPr>
          <a:xfrm>
            <a:off x="0" y="4638975"/>
            <a:ext cx="427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lt1"/>
                </a:solidFill>
                <a:latin typeface="Montserrat"/>
                <a:ea typeface="Montserrat"/>
                <a:cs typeface="Montserrat"/>
                <a:sym typeface="Montserrat"/>
              </a:rPr>
              <a:t>High school 3D elevation </a:t>
            </a:r>
            <a:endParaRPr b="1" sz="1800">
              <a:solidFill>
                <a:schemeClr val="lt1"/>
              </a:solidFill>
              <a:latin typeface="Montserrat"/>
              <a:ea typeface="Montserrat"/>
              <a:cs typeface="Montserrat"/>
              <a:sym typeface="Montserrat"/>
            </a:endParaRPr>
          </a:p>
        </p:txBody>
      </p:sp>
      <p:pic>
        <p:nvPicPr>
          <p:cNvPr id="484" name="Google Shape;484;p65"/>
          <p:cNvPicPr preferRelativeResize="0"/>
          <p:nvPr/>
        </p:nvPicPr>
        <p:blipFill rotWithShape="1">
          <a:blip r:embed="rId4">
            <a:alphaModFix/>
          </a:blip>
          <a:srcRect b="19315" l="0" r="29527" t="0"/>
          <a:stretch/>
        </p:blipFill>
        <p:spPr>
          <a:xfrm>
            <a:off x="8374125" y="3725825"/>
            <a:ext cx="769874" cy="1374848"/>
          </a:xfrm>
          <a:prstGeom prst="rect">
            <a:avLst/>
          </a:prstGeom>
          <a:noFill/>
          <a:ln>
            <a:noFill/>
          </a:ln>
        </p:spPr>
      </p:pic>
      <p:sp>
        <p:nvSpPr>
          <p:cNvPr id="485" name="Google Shape;485;p65"/>
          <p:cNvSpPr/>
          <p:nvPr/>
        </p:nvSpPr>
        <p:spPr>
          <a:xfrm rot="5631038">
            <a:off x="8594973" y="3947561"/>
            <a:ext cx="156353" cy="186746"/>
          </a:xfrm>
          <a:prstGeom prst="downArrow">
            <a:avLst>
              <a:gd fmla="val 50000" name="adj1"/>
              <a:gd fmla="val 50000" name="adj2"/>
            </a:avLst>
          </a:pr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66"/>
          <p:cNvPicPr preferRelativeResize="0"/>
          <p:nvPr/>
        </p:nvPicPr>
        <p:blipFill rotWithShape="1">
          <a:blip r:embed="rId3">
            <a:alphaModFix/>
          </a:blip>
          <a:srcRect b="0" l="14402" r="14402" t="0"/>
          <a:stretch/>
        </p:blipFill>
        <p:spPr>
          <a:xfrm>
            <a:off x="4261602" y="0"/>
            <a:ext cx="4882402" cy="5143500"/>
          </a:xfrm>
          <a:prstGeom prst="rect">
            <a:avLst/>
          </a:prstGeom>
          <a:noFill/>
          <a:ln>
            <a:noFill/>
          </a:ln>
        </p:spPr>
      </p:pic>
      <p:sp>
        <p:nvSpPr>
          <p:cNvPr id="491" name="Google Shape;491;p66"/>
          <p:cNvSpPr/>
          <p:nvPr/>
        </p:nvSpPr>
        <p:spPr>
          <a:xfrm>
            <a:off x="0" y="1770300"/>
            <a:ext cx="9144000" cy="16029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6"/>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chemeClr val="lt1"/>
                </a:solidFill>
                <a:latin typeface="Montserrat SemiBold"/>
                <a:ea typeface="Montserrat SemiBold"/>
                <a:cs typeface="Montserrat SemiBold"/>
                <a:sym typeface="Montserrat SemiBold"/>
              </a:rPr>
              <a:t>Conclusions</a:t>
            </a:r>
            <a:endParaRPr sz="36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67"/>
          <p:cNvPicPr preferRelativeResize="0"/>
          <p:nvPr/>
        </p:nvPicPr>
        <p:blipFill>
          <a:blip r:embed="rId3">
            <a:alphaModFix/>
          </a:blip>
          <a:stretch>
            <a:fillRect/>
          </a:stretch>
        </p:blipFill>
        <p:spPr>
          <a:xfrm>
            <a:off x="247600" y="1070100"/>
            <a:ext cx="8648801" cy="1375125"/>
          </a:xfrm>
          <a:prstGeom prst="rect">
            <a:avLst/>
          </a:prstGeom>
          <a:noFill/>
          <a:ln>
            <a:noFill/>
          </a:ln>
        </p:spPr>
      </p:pic>
      <p:sp>
        <p:nvSpPr>
          <p:cNvPr id="498" name="Google Shape;498;p67"/>
          <p:cNvSpPr/>
          <p:nvPr/>
        </p:nvSpPr>
        <p:spPr>
          <a:xfrm>
            <a:off x="0" y="3540600"/>
            <a:ext cx="9144000" cy="16029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67"/>
          <p:cNvPicPr preferRelativeResize="0"/>
          <p:nvPr/>
        </p:nvPicPr>
        <p:blipFill>
          <a:blip r:embed="rId4">
            <a:alphaModFix/>
          </a:blip>
          <a:stretch>
            <a:fillRect/>
          </a:stretch>
        </p:blipFill>
        <p:spPr>
          <a:xfrm>
            <a:off x="224275" y="4408575"/>
            <a:ext cx="2841199" cy="492250"/>
          </a:xfrm>
          <a:prstGeom prst="rect">
            <a:avLst/>
          </a:prstGeom>
          <a:noFill/>
          <a:ln>
            <a:noFill/>
          </a:ln>
        </p:spPr>
      </p:pic>
      <p:sp>
        <p:nvSpPr>
          <p:cNvPr id="500" name="Google Shape;500;p67"/>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8"/>
          <p:cNvSpPr/>
          <p:nvPr/>
        </p:nvSpPr>
        <p:spPr>
          <a:xfrm>
            <a:off x="-18375" y="4139300"/>
            <a:ext cx="9205200" cy="1030800"/>
          </a:xfrm>
          <a:prstGeom prst="rect">
            <a:avLst/>
          </a:prstGeom>
          <a:solidFill>
            <a:srgbClr val="351C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68"/>
          <p:cNvPicPr preferRelativeResize="0"/>
          <p:nvPr/>
        </p:nvPicPr>
        <p:blipFill>
          <a:blip r:embed="rId3">
            <a:alphaModFix/>
          </a:blip>
          <a:stretch>
            <a:fillRect/>
          </a:stretch>
        </p:blipFill>
        <p:spPr>
          <a:xfrm>
            <a:off x="224275" y="4408575"/>
            <a:ext cx="2841199" cy="492250"/>
          </a:xfrm>
          <a:prstGeom prst="rect">
            <a:avLst/>
          </a:prstGeom>
          <a:noFill/>
          <a:ln>
            <a:noFill/>
          </a:ln>
        </p:spPr>
      </p:pic>
      <p:sp>
        <p:nvSpPr>
          <p:cNvPr id="507" name="Google Shape;507;p68"/>
          <p:cNvSpPr txBox="1"/>
          <p:nvPr>
            <p:ph idx="1" type="body"/>
          </p:nvPr>
        </p:nvSpPr>
        <p:spPr>
          <a:xfrm>
            <a:off x="896300" y="779625"/>
            <a:ext cx="4966200" cy="2939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sz="2500">
              <a:latin typeface="Montserrat SemiBold"/>
              <a:ea typeface="Montserrat SemiBold"/>
              <a:cs typeface="Montserrat SemiBold"/>
              <a:sym typeface="Montserrat SemiBold"/>
            </a:endParaRPr>
          </a:p>
          <a:p>
            <a:pPr indent="0" lvl="0" marL="0" rtl="0" algn="l">
              <a:spcBef>
                <a:spcPts val="1200"/>
              </a:spcBef>
              <a:spcAft>
                <a:spcPts val="0"/>
              </a:spcAft>
              <a:buNone/>
            </a:pPr>
            <a:r>
              <a:t/>
            </a:r>
            <a:endParaRPr b="1" sz="700">
              <a:latin typeface="Montserrat"/>
              <a:ea typeface="Montserrat"/>
              <a:cs typeface="Montserrat"/>
              <a:sym typeface="Montserrat"/>
            </a:endParaRPr>
          </a:p>
          <a:p>
            <a:pPr indent="0" lvl="0" marL="0" rtl="0" algn="l">
              <a:spcBef>
                <a:spcPts val="1200"/>
              </a:spcBef>
              <a:spcAft>
                <a:spcPts val="0"/>
              </a:spcAft>
              <a:buNone/>
            </a:pPr>
            <a:r>
              <a:rPr b="1" lang="en" sz="2400">
                <a:latin typeface="Montserrat"/>
                <a:ea typeface="Montserrat"/>
                <a:cs typeface="Montserrat"/>
                <a:sym typeface="Montserrat"/>
              </a:rPr>
              <a:t>Thank you!</a:t>
            </a:r>
            <a:endParaRPr b="1" sz="2400">
              <a:latin typeface="Montserrat"/>
              <a:ea typeface="Montserrat"/>
              <a:cs typeface="Montserrat"/>
              <a:sym typeface="Montserrat"/>
            </a:endParaRPr>
          </a:p>
          <a:p>
            <a:pPr indent="0" lvl="0" marL="0" rtl="0" algn="l">
              <a:spcBef>
                <a:spcPts val="1200"/>
              </a:spcBef>
              <a:spcAft>
                <a:spcPts val="1200"/>
              </a:spcAft>
              <a:buNone/>
            </a:pPr>
            <a:r>
              <a:rPr lang="en">
                <a:latin typeface="Montserrat"/>
                <a:ea typeface="Montserrat"/>
                <a:cs typeface="Montserrat"/>
                <a:sym typeface="Montserrat"/>
              </a:rPr>
              <a:t>Any comments or questions?</a:t>
            </a:r>
            <a:endParaRPr>
              <a:latin typeface="Montserrat"/>
              <a:ea typeface="Montserrat"/>
              <a:cs typeface="Montserrat"/>
              <a:sym typeface="Montserrat"/>
            </a:endParaRPr>
          </a:p>
        </p:txBody>
      </p:sp>
      <p:pic>
        <p:nvPicPr>
          <p:cNvPr id="508" name="Google Shape;508;p68"/>
          <p:cNvPicPr preferRelativeResize="0"/>
          <p:nvPr/>
        </p:nvPicPr>
        <p:blipFill>
          <a:blip r:embed="rId4">
            <a:alphaModFix/>
          </a:blip>
          <a:stretch>
            <a:fillRect/>
          </a:stretch>
        </p:blipFill>
        <p:spPr>
          <a:xfrm>
            <a:off x="5303246" y="277600"/>
            <a:ext cx="2527250" cy="3369677"/>
          </a:xfrm>
          <a:prstGeom prst="rect">
            <a:avLst/>
          </a:prstGeom>
          <a:noFill/>
          <a:ln>
            <a:noFill/>
          </a:ln>
        </p:spPr>
      </p:pic>
      <p:cxnSp>
        <p:nvCxnSpPr>
          <p:cNvPr id="509" name="Google Shape;509;p68"/>
          <p:cNvCxnSpPr/>
          <p:nvPr/>
        </p:nvCxnSpPr>
        <p:spPr>
          <a:xfrm flipH="1" rot="10800000">
            <a:off x="4716150" y="3647300"/>
            <a:ext cx="3150300" cy="7500"/>
          </a:xfrm>
          <a:prstGeom prst="straightConnector1">
            <a:avLst/>
          </a:prstGeom>
          <a:noFill/>
          <a:ln cap="flat" cmpd="sng" w="9525">
            <a:solidFill>
              <a:schemeClr val="dk2"/>
            </a:solidFill>
            <a:prstDash val="solid"/>
            <a:round/>
            <a:headEnd len="med" w="med" type="none"/>
            <a:tailEnd len="med" w="med" type="none"/>
          </a:ln>
        </p:spPr>
      </p:cxnSp>
      <p:cxnSp>
        <p:nvCxnSpPr>
          <p:cNvPr id="510" name="Google Shape;510;p68"/>
          <p:cNvCxnSpPr/>
          <p:nvPr/>
        </p:nvCxnSpPr>
        <p:spPr>
          <a:xfrm rot="10800000">
            <a:off x="7862000" y="688350"/>
            <a:ext cx="4500" cy="2970900"/>
          </a:xfrm>
          <a:prstGeom prst="straightConnector1">
            <a:avLst/>
          </a:prstGeom>
          <a:noFill/>
          <a:ln cap="flat" cmpd="sng" w="9525">
            <a:solidFill>
              <a:schemeClr val="dk2"/>
            </a:solidFill>
            <a:prstDash val="solid"/>
            <a:round/>
            <a:headEnd len="med" w="med" type="none"/>
            <a:tailEnd len="med" w="med" type="none"/>
          </a:ln>
        </p:spPr>
      </p:cxnSp>
      <p:cxnSp>
        <p:nvCxnSpPr>
          <p:cNvPr id="511" name="Google Shape;511;p68"/>
          <p:cNvCxnSpPr/>
          <p:nvPr/>
        </p:nvCxnSpPr>
        <p:spPr>
          <a:xfrm flipH="1" rot="10800000">
            <a:off x="4868550" y="3799700"/>
            <a:ext cx="3150300" cy="7500"/>
          </a:xfrm>
          <a:prstGeom prst="straightConnector1">
            <a:avLst/>
          </a:prstGeom>
          <a:noFill/>
          <a:ln cap="flat" cmpd="sng" w="9525">
            <a:solidFill>
              <a:schemeClr val="dk2"/>
            </a:solidFill>
            <a:prstDash val="solid"/>
            <a:round/>
            <a:headEnd len="med" w="med" type="none"/>
            <a:tailEnd len="med" w="med" type="none"/>
          </a:ln>
        </p:spPr>
      </p:cxnSp>
      <p:cxnSp>
        <p:nvCxnSpPr>
          <p:cNvPr id="512" name="Google Shape;512;p68"/>
          <p:cNvCxnSpPr/>
          <p:nvPr/>
        </p:nvCxnSpPr>
        <p:spPr>
          <a:xfrm rot="10800000">
            <a:off x="8014400" y="840750"/>
            <a:ext cx="4500" cy="2970900"/>
          </a:xfrm>
          <a:prstGeom prst="straightConnector1">
            <a:avLst/>
          </a:prstGeom>
          <a:noFill/>
          <a:ln cap="flat" cmpd="sng" w="9525">
            <a:solidFill>
              <a:schemeClr val="dk2"/>
            </a:solidFill>
            <a:prstDash val="solid"/>
            <a:round/>
            <a:headEnd len="med" w="med" type="none"/>
            <a:tailEnd len="med" w="med" type="none"/>
          </a:ln>
        </p:spPr>
      </p:cxnSp>
      <p:sp>
        <p:nvSpPr>
          <p:cNvPr id="513" name="Google Shape;513;p68"/>
          <p:cNvSpPr txBox="1"/>
          <p:nvPr/>
        </p:nvSpPr>
        <p:spPr>
          <a:xfrm>
            <a:off x="407375" y="4312500"/>
            <a:ext cx="8520600" cy="792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r>
              <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Oral Defense</a:t>
            </a:r>
            <a:endParaRPr sz="1300">
              <a:solidFill>
                <a:srgbClr val="EEEEEE"/>
              </a:solidFill>
              <a:latin typeface="Montserrat"/>
              <a:ea typeface="Montserrat"/>
              <a:cs typeface="Montserrat"/>
              <a:sym typeface="Montserrat"/>
            </a:endParaRPr>
          </a:p>
          <a:p>
            <a:pPr indent="0" lvl="0" marL="0" rtl="0" algn="r">
              <a:spcBef>
                <a:spcPts val="0"/>
              </a:spcBef>
              <a:spcAft>
                <a:spcPts val="0"/>
              </a:spcAft>
              <a:buNone/>
            </a:pPr>
            <a:r>
              <a:rPr lang="en" sz="1300">
                <a:solidFill>
                  <a:srgbClr val="EEEEEE"/>
                </a:solidFill>
                <a:latin typeface="Montserrat"/>
                <a:ea typeface="Montserrat"/>
                <a:cs typeface="Montserrat"/>
                <a:sym typeface="Montserrat"/>
              </a:rPr>
              <a:t>Capstone</a:t>
            </a:r>
            <a:endParaRPr sz="1300">
              <a:solidFill>
                <a:srgbClr val="EEEEEE"/>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p:nvPr/>
        </p:nvSpPr>
        <p:spPr>
          <a:xfrm>
            <a:off x="3250" y="1932350"/>
            <a:ext cx="9144000" cy="3241800"/>
          </a:xfrm>
          <a:prstGeom prst="rect">
            <a:avLst/>
          </a:prstGeom>
          <a:solidFill>
            <a:srgbClr val="351C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14950" y="109095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rtl="0" algn="r">
              <a:spcBef>
                <a:spcPts val="0"/>
              </a:spcBef>
              <a:spcAft>
                <a:spcPts val="0"/>
              </a:spcAft>
              <a:buNone/>
            </a:pPr>
            <a:r>
              <a:rPr lang="en" sz="2800">
                <a:latin typeface="Montserrat SemiBold"/>
                <a:ea typeface="Montserrat SemiBold"/>
                <a:cs typeface="Montserrat SemiBold"/>
                <a:sym typeface="Montserrat SemiBold"/>
              </a:rPr>
              <a:t>Capstone Importance</a:t>
            </a:r>
            <a:endParaRPr sz="2800">
              <a:solidFill>
                <a:srgbClr val="000000"/>
              </a:solidFill>
              <a:latin typeface="Montserrat SemiBold"/>
              <a:ea typeface="Montserrat SemiBold"/>
              <a:cs typeface="Montserrat SemiBold"/>
              <a:sym typeface="Montserrat SemiBold"/>
            </a:endParaRPr>
          </a:p>
        </p:txBody>
      </p:sp>
      <p:sp>
        <p:nvSpPr>
          <p:cNvPr id="116" name="Google Shape;116;p18"/>
          <p:cNvSpPr txBox="1"/>
          <p:nvPr/>
        </p:nvSpPr>
        <p:spPr>
          <a:xfrm>
            <a:off x="562150" y="2614200"/>
            <a:ext cx="8026200" cy="176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300">
                <a:solidFill>
                  <a:schemeClr val="lt1"/>
                </a:solidFill>
                <a:latin typeface="Montserrat"/>
                <a:ea typeface="Montserrat"/>
                <a:cs typeface="Montserrat"/>
                <a:sym typeface="Montserrat"/>
              </a:rPr>
              <a:t>Over time classroom design and the needs of students have shifted. So now, more than ever, student’s need a planned space that aids them in their journey through school.</a:t>
            </a:r>
            <a:endParaRPr sz="230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9"/>
          <p:cNvPicPr preferRelativeResize="0"/>
          <p:nvPr/>
        </p:nvPicPr>
        <p:blipFill rotWithShape="1">
          <a:blip r:embed="rId3">
            <a:alphaModFix amt="42000"/>
          </a:blip>
          <a:srcRect b="0" l="36716" r="0" t="0"/>
          <a:stretch/>
        </p:blipFill>
        <p:spPr>
          <a:xfrm>
            <a:off x="4261602" y="0"/>
            <a:ext cx="4882400" cy="5143500"/>
          </a:xfrm>
          <a:prstGeom prst="rect">
            <a:avLst/>
          </a:prstGeom>
          <a:noFill/>
          <a:ln>
            <a:noFill/>
          </a:ln>
        </p:spPr>
      </p:pic>
      <p:sp>
        <p:nvSpPr>
          <p:cNvPr id="122" name="Google Shape;122;p19"/>
          <p:cNvSpPr/>
          <p:nvPr/>
        </p:nvSpPr>
        <p:spPr>
          <a:xfrm>
            <a:off x="0" y="1770300"/>
            <a:ext cx="9144000" cy="16029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txBox="1"/>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p>
            <a:pPr indent="0" lvl="0" marL="0" rtl="0" algn="l">
              <a:spcBef>
                <a:spcPts val="0"/>
              </a:spcBef>
              <a:spcAft>
                <a:spcPts val="0"/>
              </a:spcAft>
              <a:buNone/>
            </a:pPr>
            <a:r>
              <a:rPr lang="en" sz="3600">
                <a:solidFill>
                  <a:schemeClr val="lt1"/>
                </a:solidFill>
                <a:latin typeface="Montserrat SemiBold"/>
                <a:ea typeface="Montserrat SemiBold"/>
                <a:cs typeface="Montserrat SemiBold"/>
                <a:sym typeface="Montserrat SemiBold"/>
              </a:rPr>
              <a:t>Literature Review</a:t>
            </a:r>
            <a:endParaRPr sz="3600">
              <a:solidFill>
                <a:schemeClr val="lt1"/>
              </a:solidFill>
              <a:latin typeface="Montserrat SemiBold"/>
              <a:ea typeface="Montserrat SemiBold"/>
              <a:cs typeface="Montserrat SemiBold"/>
              <a:sym typeface="Montserra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nvSpPr>
        <p:spPr>
          <a:xfrm>
            <a:off x="1832400" y="425200"/>
            <a:ext cx="5479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solidFill>
                  <a:srgbClr val="6AA84F"/>
                </a:solidFill>
                <a:latin typeface="Montserrat"/>
                <a:ea typeface="Montserrat"/>
                <a:cs typeface="Montserrat"/>
                <a:sym typeface="Montserrat"/>
              </a:rPr>
              <a:t>LITERATURE REVIEW TOPICS</a:t>
            </a:r>
            <a:endParaRPr b="1" sz="2500">
              <a:solidFill>
                <a:srgbClr val="6AA84F"/>
              </a:solidFill>
              <a:latin typeface="Montserrat"/>
              <a:ea typeface="Montserrat"/>
              <a:cs typeface="Montserrat"/>
              <a:sym typeface="Montserrat"/>
            </a:endParaRPr>
          </a:p>
        </p:txBody>
      </p:sp>
      <p:sp>
        <p:nvSpPr>
          <p:cNvPr id="129" name="Google Shape;129;p20"/>
          <p:cNvSpPr txBox="1"/>
          <p:nvPr/>
        </p:nvSpPr>
        <p:spPr>
          <a:xfrm>
            <a:off x="2047800" y="1921338"/>
            <a:ext cx="52638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latin typeface="Montserrat Medium"/>
                <a:ea typeface="Montserrat Medium"/>
                <a:cs typeface="Montserrat Medium"/>
                <a:sym typeface="Montserrat Medium"/>
              </a:rPr>
              <a:t>Design Problems of Traditional Classrooms</a:t>
            </a:r>
            <a:endParaRPr sz="1800">
              <a:latin typeface="Montserrat Medium"/>
              <a:ea typeface="Montserrat Medium"/>
              <a:cs typeface="Montserrat Medium"/>
              <a:sym typeface="Montserrat Medium"/>
            </a:endParaRPr>
          </a:p>
        </p:txBody>
      </p:sp>
      <p:sp>
        <p:nvSpPr>
          <p:cNvPr id="130" name="Google Shape;130;p20"/>
          <p:cNvSpPr/>
          <p:nvPr/>
        </p:nvSpPr>
        <p:spPr>
          <a:xfrm>
            <a:off x="1330875" y="1051525"/>
            <a:ext cx="573600" cy="569400"/>
          </a:xfrm>
          <a:prstGeom prst="pentagon">
            <a:avLst>
              <a:gd fmla="val 105146" name="hf"/>
              <a:gd fmla="val 110557" name="vf"/>
            </a:avLst>
          </a:prstGeom>
          <a:solidFill>
            <a:srgbClr val="5758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1330875" y="1875225"/>
            <a:ext cx="573600" cy="569400"/>
          </a:xfrm>
          <a:prstGeom prst="pentagon">
            <a:avLst>
              <a:gd fmla="val 105146" name="hf"/>
              <a:gd fmla="val 110557" name="vf"/>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0"/>
          <p:cNvSpPr/>
          <p:nvPr/>
        </p:nvSpPr>
        <p:spPr>
          <a:xfrm>
            <a:off x="1330875" y="2698900"/>
            <a:ext cx="573600" cy="569400"/>
          </a:xfrm>
          <a:prstGeom prst="pentagon">
            <a:avLst>
              <a:gd fmla="val 105146" name="hf"/>
              <a:gd fmla="val 110557" name="vf"/>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1330875" y="3522575"/>
            <a:ext cx="573600" cy="569400"/>
          </a:xfrm>
          <a:prstGeom prst="pentagon">
            <a:avLst>
              <a:gd fmla="val 105146" name="hf"/>
              <a:gd fmla="val 110557" name="vf"/>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0"/>
          <p:cNvSpPr txBox="1"/>
          <p:nvPr/>
        </p:nvSpPr>
        <p:spPr>
          <a:xfrm>
            <a:off x="1462125" y="1128350"/>
            <a:ext cx="31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Montserrat ExtraBold"/>
                <a:ea typeface="Montserrat ExtraBold"/>
                <a:cs typeface="Montserrat ExtraBold"/>
                <a:sym typeface="Montserrat ExtraBold"/>
              </a:rPr>
              <a:t>1</a:t>
            </a:r>
            <a:endParaRPr sz="2000">
              <a:solidFill>
                <a:schemeClr val="lt1"/>
              </a:solidFill>
              <a:latin typeface="Montserrat ExtraBold"/>
              <a:ea typeface="Montserrat ExtraBold"/>
              <a:cs typeface="Montserrat ExtraBold"/>
              <a:sym typeface="Montserrat ExtraBold"/>
            </a:endParaRPr>
          </a:p>
        </p:txBody>
      </p:sp>
      <p:sp>
        <p:nvSpPr>
          <p:cNvPr id="135" name="Google Shape;135;p20"/>
          <p:cNvSpPr txBox="1"/>
          <p:nvPr/>
        </p:nvSpPr>
        <p:spPr>
          <a:xfrm>
            <a:off x="1462125" y="1952025"/>
            <a:ext cx="31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Montserrat ExtraBold"/>
                <a:ea typeface="Montserrat ExtraBold"/>
                <a:cs typeface="Montserrat ExtraBold"/>
                <a:sym typeface="Montserrat ExtraBold"/>
              </a:rPr>
              <a:t>2</a:t>
            </a:r>
            <a:endParaRPr sz="2000">
              <a:solidFill>
                <a:schemeClr val="lt1"/>
              </a:solidFill>
              <a:latin typeface="Montserrat ExtraBold"/>
              <a:ea typeface="Montserrat ExtraBold"/>
              <a:cs typeface="Montserrat ExtraBold"/>
              <a:sym typeface="Montserrat ExtraBold"/>
            </a:endParaRPr>
          </a:p>
        </p:txBody>
      </p:sp>
      <p:sp>
        <p:nvSpPr>
          <p:cNvPr id="136" name="Google Shape;136;p20"/>
          <p:cNvSpPr txBox="1"/>
          <p:nvPr/>
        </p:nvSpPr>
        <p:spPr>
          <a:xfrm>
            <a:off x="1462125" y="2737300"/>
            <a:ext cx="31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Montserrat ExtraBold"/>
                <a:ea typeface="Montserrat ExtraBold"/>
                <a:cs typeface="Montserrat ExtraBold"/>
                <a:sym typeface="Montserrat ExtraBold"/>
              </a:rPr>
              <a:t>3</a:t>
            </a:r>
            <a:endParaRPr sz="2000">
              <a:solidFill>
                <a:schemeClr val="lt1"/>
              </a:solidFill>
              <a:latin typeface="Montserrat ExtraBold"/>
              <a:ea typeface="Montserrat ExtraBold"/>
              <a:cs typeface="Montserrat ExtraBold"/>
              <a:sym typeface="Montserrat ExtraBold"/>
            </a:endParaRPr>
          </a:p>
        </p:txBody>
      </p:sp>
      <p:sp>
        <p:nvSpPr>
          <p:cNvPr id="137" name="Google Shape;137;p20"/>
          <p:cNvSpPr txBox="1"/>
          <p:nvPr/>
        </p:nvSpPr>
        <p:spPr>
          <a:xfrm>
            <a:off x="1422075" y="3560975"/>
            <a:ext cx="238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Montserrat ExtraBold"/>
                <a:ea typeface="Montserrat ExtraBold"/>
                <a:cs typeface="Montserrat ExtraBold"/>
                <a:sym typeface="Montserrat ExtraBold"/>
              </a:rPr>
              <a:t>4</a:t>
            </a:r>
            <a:endParaRPr sz="2000">
              <a:solidFill>
                <a:schemeClr val="lt1"/>
              </a:solidFill>
              <a:latin typeface="Montserrat ExtraBold"/>
              <a:ea typeface="Montserrat ExtraBold"/>
              <a:cs typeface="Montserrat ExtraBold"/>
              <a:sym typeface="Montserrat ExtraBold"/>
            </a:endParaRPr>
          </a:p>
        </p:txBody>
      </p:sp>
      <p:sp>
        <p:nvSpPr>
          <p:cNvPr id="138" name="Google Shape;138;p20"/>
          <p:cNvSpPr txBox="1"/>
          <p:nvPr/>
        </p:nvSpPr>
        <p:spPr>
          <a:xfrm>
            <a:off x="2047800" y="1105375"/>
            <a:ext cx="52638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latin typeface="Montserrat Medium"/>
                <a:ea typeface="Montserrat Medium"/>
                <a:cs typeface="Montserrat Medium"/>
                <a:sym typeface="Montserrat Medium"/>
              </a:rPr>
              <a:t>What is S.T.E.A.M. ?</a:t>
            </a:r>
            <a:endParaRPr sz="1800">
              <a:latin typeface="Montserrat Medium"/>
              <a:ea typeface="Montserrat Medium"/>
              <a:cs typeface="Montserrat Medium"/>
              <a:sym typeface="Montserrat Medium"/>
            </a:endParaRPr>
          </a:p>
        </p:txBody>
      </p:sp>
      <p:sp>
        <p:nvSpPr>
          <p:cNvPr id="139" name="Google Shape;139;p20"/>
          <p:cNvSpPr txBox="1"/>
          <p:nvPr/>
        </p:nvSpPr>
        <p:spPr>
          <a:xfrm>
            <a:off x="2047800" y="2737300"/>
            <a:ext cx="5263800" cy="877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latin typeface="Montserrat Medium"/>
                <a:ea typeface="Montserrat Medium"/>
                <a:cs typeface="Montserrat Medium"/>
                <a:sym typeface="Montserrat Medium"/>
              </a:rPr>
              <a:t>Technology Integration in Classrooms</a:t>
            </a:r>
            <a:endParaRPr sz="1800">
              <a:latin typeface="Montserrat Medium"/>
              <a:ea typeface="Montserrat Medium"/>
              <a:cs typeface="Montserrat Medium"/>
              <a:sym typeface="Montserrat Medium"/>
            </a:endParaRPr>
          </a:p>
          <a:p>
            <a:pPr indent="0" lvl="0" marL="0" rtl="0" algn="l">
              <a:lnSpc>
                <a:spcPct val="150000"/>
              </a:lnSpc>
              <a:spcBef>
                <a:spcPts val="0"/>
              </a:spcBef>
              <a:spcAft>
                <a:spcPts val="0"/>
              </a:spcAft>
              <a:buNone/>
            </a:pPr>
            <a:r>
              <a:t/>
            </a:r>
            <a:endParaRPr sz="1800">
              <a:latin typeface="Montserrat Medium"/>
              <a:ea typeface="Montserrat Medium"/>
              <a:cs typeface="Montserrat Medium"/>
              <a:sym typeface="Montserrat Medium"/>
            </a:endParaRPr>
          </a:p>
        </p:txBody>
      </p:sp>
      <p:sp>
        <p:nvSpPr>
          <p:cNvPr id="140" name="Google Shape;140;p20"/>
          <p:cNvSpPr txBox="1"/>
          <p:nvPr/>
        </p:nvSpPr>
        <p:spPr>
          <a:xfrm>
            <a:off x="2047800" y="3576425"/>
            <a:ext cx="52638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latin typeface="Montserrat Medium"/>
                <a:ea typeface="Montserrat Medium"/>
                <a:cs typeface="Montserrat Medium"/>
                <a:sym typeface="Montserrat Medium"/>
              </a:rPr>
              <a:t>How does </a:t>
            </a:r>
            <a:r>
              <a:rPr lang="en" sz="1800">
                <a:solidFill>
                  <a:schemeClr val="dk1"/>
                </a:solidFill>
                <a:latin typeface="Montserrat Medium"/>
                <a:ea typeface="Montserrat Medium"/>
                <a:cs typeface="Montserrat Medium"/>
                <a:sym typeface="Montserrat Medium"/>
              </a:rPr>
              <a:t>S.T.E.A.M. evolve from K-12?</a:t>
            </a:r>
            <a:endParaRPr sz="1800">
              <a:latin typeface="Montserrat Medium"/>
              <a:ea typeface="Montserrat Medium"/>
              <a:cs typeface="Montserrat Medium"/>
              <a:sym typeface="Montserrat Medium"/>
            </a:endParaRPr>
          </a:p>
        </p:txBody>
      </p:sp>
      <p:sp>
        <p:nvSpPr>
          <p:cNvPr id="141" name="Google Shape;141;p20"/>
          <p:cNvSpPr/>
          <p:nvPr/>
        </p:nvSpPr>
        <p:spPr>
          <a:xfrm>
            <a:off x="1330875" y="4346250"/>
            <a:ext cx="573600" cy="569400"/>
          </a:xfrm>
          <a:prstGeom prst="pentagon">
            <a:avLst>
              <a:gd fmla="val 105146" name="hf"/>
              <a:gd fmla="val 110557" name="vf"/>
            </a:avLst>
          </a:prstGeom>
          <a:solidFill>
            <a:srgbClr val="0B539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0"/>
          <p:cNvSpPr txBox="1"/>
          <p:nvPr/>
        </p:nvSpPr>
        <p:spPr>
          <a:xfrm>
            <a:off x="1462125" y="4423050"/>
            <a:ext cx="311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lt1"/>
                </a:solidFill>
                <a:latin typeface="Montserrat ExtraBold"/>
                <a:ea typeface="Montserrat ExtraBold"/>
                <a:cs typeface="Montserrat ExtraBold"/>
                <a:sym typeface="Montserrat ExtraBold"/>
              </a:rPr>
              <a:t>5</a:t>
            </a:r>
            <a:endParaRPr sz="2000">
              <a:solidFill>
                <a:schemeClr val="lt1"/>
              </a:solidFill>
              <a:latin typeface="Montserrat ExtraBold"/>
              <a:ea typeface="Montserrat ExtraBold"/>
              <a:cs typeface="Montserrat ExtraBold"/>
              <a:sym typeface="Montserrat ExtraBold"/>
            </a:endParaRPr>
          </a:p>
        </p:txBody>
      </p:sp>
      <p:sp>
        <p:nvSpPr>
          <p:cNvPr id="143" name="Google Shape;143;p20"/>
          <p:cNvSpPr txBox="1"/>
          <p:nvPr/>
        </p:nvSpPr>
        <p:spPr>
          <a:xfrm>
            <a:off x="2047800" y="4438500"/>
            <a:ext cx="5263800" cy="461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800">
                <a:solidFill>
                  <a:schemeClr val="dk1"/>
                </a:solidFill>
                <a:latin typeface="Montserrat Medium"/>
                <a:ea typeface="Montserrat Medium"/>
                <a:cs typeface="Montserrat Medium"/>
                <a:sym typeface="Montserrat Medium"/>
              </a:rPr>
              <a:t>S.T.E.A.M. design considerations</a:t>
            </a:r>
            <a:endParaRPr sz="1800">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p:nvPr/>
        </p:nvSpPr>
        <p:spPr>
          <a:xfrm>
            <a:off x="0" y="0"/>
            <a:ext cx="5063100" cy="5143500"/>
          </a:xfrm>
          <a:prstGeom prst="rect">
            <a:avLst/>
          </a:prstGeom>
          <a:solidFill>
            <a:srgbClr val="93C47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lang="en">
                <a:solidFill>
                  <a:schemeClr val="lt1"/>
                </a:solidFill>
                <a:latin typeface="Montserrat"/>
                <a:ea typeface="Montserrat"/>
                <a:cs typeface="Montserrat"/>
                <a:sym typeface="Montserrat"/>
              </a:rPr>
              <a:t>What is S.T.E.A.M?</a:t>
            </a:r>
            <a:endParaRPr b="1">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lt1"/>
              </a:solidFill>
              <a:latin typeface="Montserrat"/>
              <a:ea typeface="Montserrat"/>
              <a:cs typeface="Montserrat"/>
              <a:sym typeface="Montserrat"/>
            </a:endParaRPr>
          </a:p>
        </p:txBody>
      </p:sp>
      <p:sp>
        <p:nvSpPr>
          <p:cNvPr id="150" name="Google Shape;150;p21"/>
          <p:cNvSpPr txBox="1"/>
          <p:nvPr>
            <p:ph idx="1" type="body"/>
          </p:nvPr>
        </p:nvSpPr>
        <p:spPr>
          <a:xfrm>
            <a:off x="305400" y="1477800"/>
            <a:ext cx="4452300" cy="2834700"/>
          </a:xfrm>
          <a:prstGeom prst="rect">
            <a:avLst/>
          </a:prstGeom>
        </p:spPr>
        <p:txBody>
          <a:bodyPr anchorCtr="0" anchor="t" bIns="91425" lIns="91425" spcFirstLastPara="1" rIns="91425" wrap="square" tIns="91425">
            <a:noAutofit/>
          </a:bodyPr>
          <a:lstStyle/>
          <a:p>
            <a:pPr indent="0" lvl="0" marL="0" rtl="0" algn="l">
              <a:lnSpc>
                <a:spcPct val="190000"/>
              </a:lnSpc>
              <a:spcBef>
                <a:spcPts val="0"/>
              </a:spcBef>
              <a:spcAft>
                <a:spcPts val="0"/>
              </a:spcAft>
              <a:buSzPts val="852"/>
              <a:buNone/>
            </a:pPr>
            <a:r>
              <a:rPr lang="en" sz="1578">
                <a:solidFill>
                  <a:schemeClr val="lt2"/>
                </a:solidFill>
                <a:latin typeface="Montserrat"/>
                <a:ea typeface="Montserrat"/>
                <a:cs typeface="Montserrat"/>
                <a:sym typeface="Montserrat"/>
              </a:rPr>
              <a:t>S.T.E.A.M. previously </a:t>
            </a:r>
            <a:r>
              <a:rPr lang="en" sz="1578">
                <a:solidFill>
                  <a:schemeClr val="lt2"/>
                </a:solidFill>
                <a:latin typeface="Montserrat"/>
                <a:ea typeface="Montserrat"/>
                <a:cs typeface="Montserrat"/>
                <a:sym typeface="Montserrat"/>
              </a:rPr>
              <a:t>referred</a:t>
            </a:r>
            <a:r>
              <a:rPr lang="en" sz="1578">
                <a:solidFill>
                  <a:schemeClr val="lt2"/>
                </a:solidFill>
                <a:latin typeface="Montserrat"/>
                <a:ea typeface="Montserrat"/>
                <a:cs typeface="Montserrat"/>
                <a:sym typeface="Montserrat"/>
              </a:rPr>
              <a:t> to as S.T.E.M. stands for Science, Technology, Engineering, Art, and Mathematics. With the A added in for the missing creativity area in S.T.E.M.</a:t>
            </a:r>
            <a:endParaRPr sz="1578">
              <a:solidFill>
                <a:schemeClr val="lt2"/>
              </a:solidFill>
              <a:latin typeface="Montserrat"/>
              <a:ea typeface="Montserrat"/>
              <a:cs typeface="Montserrat"/>
              <a:sym typeface="Montserrat"/>
            </a:endParaRPr>
          </a:p>
          <a:p>
            <a:pPr indent="0" lvl="0" marL="0" rtl="0" algn="l">
              <a:lnSpc>
                <a:spcPct val="190000"/>
              </a:lnSpc>
              <a:spcBef>
                <a:spcPts val="1200"/>
              </a:spcBef>
              <a:spcAft>
                <a:spcPts val="1200"/>
              </a:spcAft>
              <a:buSzPts val="852"/>
              <a:buNone/>
            </a:pPr>
            <a:r>
              <a:t/>
            </a:r>
            <a:endParaRPr sz="1578">
              <a:solidFill>
                <a:schemeClr val="lt2"/>
              </a:solidFill>
              <a:latin typeface="Montserrat"/>
              <a:ea typeface="Montserrat"/>
              <a:cs typeface="Montserrat"/>
              <a:sym typeface="Montserrat"/>
            </a:endParaRPr>
          </a:p>
        </p:txBody>
      </p:sp>
      <p:pic>
        <p:nvPicPr>
          <p:cNvPr id="151" name="Google Shape;151;p21"/>
          <p:cNvPicPr preferRelativeResize="0"/>
          <p:nvPr/>
        </p:nvPicPr>
        <p:blipFill>
          <a:blip r:embed="rId3">
            <a:alphaModFix/>
          </a:blip>
          <a:stretch>
            <a:fillRect/>
          </a:stretch>
        </p:blipFill>
        <p:spPr>
          <a:xfrm>
            <a:off x="5666750" y="1154425"/>
            <a:ext cx="2826051" cy="2834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