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256" r:id="rId2"/>
    <p:sldId id="257" r:id="rId3"/>
    <p:sldId id="259" r:id="rId4"/>
    <p:sldId id="301" r:id="rId5"/>
    <p:sldId id="299" r:id="rId6"/>
    <p:sldId id="260" r:id="rId7"/>
    <p:sldId id="298" r:id="rId8"/>
    <p:sldId id="300" r:id="rId9"/>
    <p:sldId id="261" r:id="rId10"/>
    <p:sldId id="262" r:id="rId11"/>
    <p:sldId id="302" r:id="rId12"/>
    <p:sldId id="263" r:id="rId13"/>
    <p:sldId id="304" r:id="rId14"/>
    <p:sldId id="264" r:id="rId15"/>
    <p:sldId id="307" r:id="rId16"/>
    <p:sldId id="265" r:id="rId17"/>
    <p:sldId id="305" r:id="rId18"/>
    <p:sldId id="306" r:id="rId19"/>
    <p:sldId id="308"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6" r:id="rId36"/>
    <p:sldId id="287" r:id="rId37"/>
    <p:sldId id="288" r:id="rId38"/>
    <p:sldId id="311" r:id="rId39"/>
    <p:sldId id="312" r:id="rId40"/>
    <p:sldId id="313" r:id="rId41"/>
    <p:sldId id="314" r:id="rId42"/>
    <p:sldId id="315" r:id="rId43"/>
    <p:sldId id="316" r:id="rId44"/>
    <p:sldId id="282" r:id="rId45"/>
    <p:sldId id="283" r:id="rId46"/>
    <p:sldId id="317" r:id="rId47"/>
    <p:sldId id="318" r:id="rId48"/>
    <p:sldId id="319" r:id="rId49"/>
    <p:sldId id="320" r:id="rId50"/>
    <p:sldId id="321" r:id="rId51"/>
    <p:sldId id="322" r:id="rId52"/>
    <p:sldId id="323" r:id="rId53"/>
    <p:sldId id="324" r:id="rId54"/>
    <p:sldId id="325" r:id="rId55"/>
    <p:sldId id="326" r:id="rId56"/>
    <p:sldId id="327" r:id="rId57"/>
    <p:sldId id="328" r:id="rId58"/>
    <p:sldId id="329" r:id="rId59"/>
    <p:sldId id="296" r:id="rId60"/>
    <p:sldId id="330" r:id="rId61"/>
    <p:sldId id="292" r:id="rId62"/>
    <p:sldId id="309" r:id="rId63"/>
    <p:sldId id="293"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C8AA"/>
    <a:srgbClr val="9FACB1"/>
    <a:srgbClr val="9AAB89"/>
    <a:srgbClr val="6864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74640" autoAdjust="0"/>
  </p:normalViewPr>
  <p:slideViewPr>
    <p:cSldViewPr snapToGrid="0">
      <p:cViewPr varScale="1">
        <p:scale>
          <a:sx n="72" d="100"/>
          <a:sy n="72" d="100"/>
        </p:scale>
        <p:origin x="1539" y="40"/>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598C0C-98EB-4301-ABB9-D7A7D278A1CE}" type="datetimeFigureOut">
              <a:rPr lang="en-US" smtClean="0"/>
              <a:t>4/16/2023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9A2806-F30E-4A96-ABEE-A03062B6772F}" type="slidenum">
              <a:rPr lang="en-US" smtClean="0"/>
              <a:t>‹#›</a:t>
            </a:fld>
            <a:endParaRPr lang="en-US"/>
          </a:p>
        </p:txBody>
      </p:sp>
    </p:spTree>
    <p:extLst>
      <p:ext uri="{BB962C8B-B14F-4D97-AF65-F5344CB8AC3E}">
        <p14:creationId xmlns:p14="http://schemas.microsoft.com/office/powerpoint/2010/main" val="3412587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sz="1200" b="0" i="0" u="none" strike="noStrike" baseline="0" dirty="0">
                <a:solidFill>
                  <a:srgbClr val="211D1E"/>
                </a:solidFill>
                <a:latin typeface="Nirmala UI" panose="020B0502040204020203" pitchFamily="34" charset="0"/>
              </a:rPr>
              <a:t>The focal location for this capstone project is on the coast of Florida specifically, Pompano Beach. </a:t>
            </a:r>
          </a:p>
          <a:p>
            <a:pPr>
              <a:buFontTx/>
              <a:buChar char="-"/>
            </a:pPr>
            <a:r>
              <a:rPr lang="en-US" sz="1200" b="0" i="0" u="none" strike="noStrike" baseline="0" dirty="0">
                <a:solidFill>
                  <a:srgbClr val="211D1E"/>
                </a:solidFill>
                <a:latin typeface="Nirmala UI" panose="020B0502040204020203" pitchFamily="34" charset="0"/>
              </a:rPr>
              <a:t>The east coast of Florida has been impacted by many hurricanes throughout the years. Individuals and families will never stop moving to coastal areas because they want to experience the “coastal-living life.”</a:t>
            </a:r>
          </a:p>
          <a:p>
            <a:pPr>
              <a:buFontTx/>
              <a:buChar char="-"/>
            </a:pPr>
            <a:r>
              <a:rPr lang="en-US" sz="1200" b="0" i="0" u="none" strike="noStrike" baseline="0" dirty="0">
                <a:solidFill>
                  <a:srgbClr val="211D1E"/>
                </a:solidFill>
                <a:latin typeface="Nirmala UI" panose="020B0502040204020203" pitchFamily="34" charset="0"/>
              </a:rPr>
              <a:t>However, the coasts experience severe weather conditions such as high winds and flooding that could be caused by hurricanes. </a:t>
            </a:r>
          </a:p>
          <a:p>
            <a:pPr>
              <a:buFontTx/>
              <a:buChar char="-"/>
            </a:pPr>
            <a:r>
              <a:rPr lang="en-US" sz="1200" b="0" i="0" u="none" strike="noStrike" baseline="0" dirty="0">
                <a:solidFill>
                  <a:srgbClr val="211D1E"/>
                </a:solidFill>
                <a:latin typeface="Nirmala UI" panose="020B0502040204020203" pitchFamily="34" charset="0"/>
              </a:rPr>
              <a:t>The objective of this capstone is to be able to keep people in their coastal homes while also incorporating human factors and universal design. Therefore, by using an existing hurricane-resistant home to incorporate human factors and universal design more people would be able to stay on the coasts. </a:t>
            </a:r>
            <a:endParaRPr lang="en-US" sz="1400" i="1" dirty="0">
              <a:latin typeface="Nirmala UI" panose="020B0502040204020203" pitchFamily="34" charset="0"/>
              <a:ea typeface="Nirmala UI" panose="020B0502040204020203" pitchFamily="34" charset="0"/>
              <a:cs typeface="Nirmala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C79A2806-F30E-4A96-ABEE-A03062B6772F}" type="slidenum">
              <a:rPr lang="en-US" smtClean="0"/>
              <a:t>7</a:t>
            </a:fld>
            <a:endParaRPr lang="en-US"/>
          </a:p>
        </p:txBody>
      </p:sp>
    </p:spTree>
    <p:extLst>
      <p:ext uri="{BB962C8B-B14F-4D97-AF65-F5344CB8AC3E}">
        <p14:creationId xmlns:p14="http://schemas.microsoft.com/office/powerpoint/2010/main" val="12708464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9A2806-F30E-4A96-ABEE-A03062B6772F}" type="slidenum">
              <a:rPr lang="en-US" smtClean="0"/>
              <a:t>10</a:t>
            </a:fld>
            <a:endParaRPr lang="en-US"/>
          </a:p>
        </p:txBody>
      </p:sp>
    </p:spTree>
    <p:extLst>
      <p:ext uri="{BB962C8B-B14F-4D97-AF65-F5344CB8AC3E}">
        <p14:creationId xmlns:p14="http://schemas.microsoft.com/office/powerpoint/2010/main" val="2869055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221E1F"/>
                </a:solidFill>
                <a:latin typeface="Nirmala UI" panose="020B0502040204020203" pitchFamily="34" charset="0"/>
              </a:rPr>
              <a:t>One unique structural aspect is the “radial floor &amp; roof trusses which work like spokes on a wheel” . The framing lumber is twice as strong as typical framing material which makes it more structurally sound. </a:t>
            </a:r>
            <a:endParaRPr lang="en-US" dirty="0"/>
          </a:p>
        </p:txBody>
      </p:sp>
      <p:sp>
        <p:nvSpPr>
          <p:cNvPr id="4" name="Slide Number Placeholder 3"/>
          <p:cNvSpPr>
            <a:spLocks noGrp="1"/>
          </p:cNvSpPr>
          <p:nvPr>
            <p:ph type="sldNum" sz="quarter" idx="5"/>
          </p:nvPr>
        </p:nvSpPr>
        <p:spPr/>
        <p:txBody>
          <a:bodyPr/>
          <a:lstStyle/>
          <a:p>
            <a:fld id="{C79A2806-F30E-4A96-ABEE-A03062B6772F}" type="slidenum">
              <a:rPr lang="en-US" smtClean="0"/>
              <a:t>11</a:t>
            </a:fld>
            <a:endParaRPr lang="en-US"/>
          </a:p>
        </p:txBody>
      </p:sp>
    </p:spTree>
    <p:extLst>
      <p:ext uri="{BB962C8B-B14F-4D97-AF65-F5344CB8AC3E}">
        <p14:creationId xmlns:p14="http://schemas.microsoft.com/office/powerpoint/2010/main" val="2449248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221E1F"/>
                </a:solidFill>
                <a:latin typeface="Nirmala UI" panose="020B0502040204020203" pitchFamily="34" charset="0"/>
              </a:rPr>
              <a:t>The universal design definition is the art and practice of design to accommodate the widest variety of number of people throughout their life span </a:t>
            </a:r>
            <a:endParaRPr lang="en-US" dirty="0"/>
          </a:p>
        </p:txBody>
      </p:sp>
      <p:sp>
        <p:nvSpPr>
          <p:cNvPr id="4" name="Slide Number Placeholder 3"/>
          <p:cNvSpPr>
            <a:spLocks noGrp="1"/>
          </p:cNvSpPr>
          <p:nvPr>
            <p:ph type="sldNum" sz="quarter" idx="5"/>
          </p:nvPr>
        </p:nvSpPr>
        <p:spPr/>
        <p:txBody>
          <a:bodyPr/>
          <a:lstStyle/>
          <a:p>
            <a:fld id="{C79A2806-F30E-4A96-ABEE-A03062B6772F}" type="slidenum">
              <a:rPr lang="en-US" smtClean="0"/>
              <a:t>12</a:t>
            </a:fld>
            <a:endParaRPr lang="en-US"/>
          </a:p>
        </p:txBody>
      </p:sp>
    </p:spTree>
    <p:extLst>
      <p:ext uri="{BB962C8B-B14F-4D97-AF65-F5344CB8AC3E}">
        <p14:creationId xmlns:p14="http://schemas.microsoft.com/office/powerpoint/2010/main" val="3245342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221E1F"/>
                </a:solidFill>
                <a:latin typeface="Nirmala UI" panose="020B0502040204020203" pitchFamily="34" charset="0"/>
              </a:rPr>
              <a:t>Proxemics is the study of the relationship between humans in a particular culture and their use and perceptions of space (</a:t>
            </a:r>
            <a:r>
              <a:rPr lang="en-US" sz="1800" b="0" i="0" u="none" strike="noStrike" baseline="0" dirty="0" err="1">
                <a:solidFill>
                  <a:srgbClr val="221E1F"/>
                </a:solidFill>
                <a:latin typeface="Nirmala UI" panose="020B0502040204020203" pitchFamily="34" charset="0"/>
              </a:rPr>
              <a:t>Nussbaumer</a:t>
            </a:r>
            <a:r>
              <a:rPr lang="en-US" sz="1800" b="0" i="0" u="none" strike="noStrike" baseline="0" dirty="0">
                <a:solidFill>
                  <a:srgbClr val="221E1F"/>
                </a:solidFill>
                <a:latin typeface="Nirmala UI" panose="020B0502040204020203" pitchFamily="34" charset="0"/>
              </a:rPr>
              <a:t>, 6). Anthropometrics is defined as the science that is concerned with measurements of the human body; more specifically, it is the science of body measurements and proportions of the human body in various activities (</a:t>
            </a:r>
            <a:r>
              <a:rPr lang="en-US" sz="1800" b="0" i="0" u="none" strike="noStrike" baseline="0" dirty="0" err="1">
                <a:solidFill>
                  <a:srgbClr val="221E1F"/>
                </a:solidFill>
                <a:latin typeface="Nirmala UI" panose="020B0502040204020203" pitchFamily="34" charset="0"/>
              </a:rPr>
              <a:t>Nussbaumer</a:t>
            </a:r>
            <a:r>
              <a:rPr lang="en-US" sz="1800" b="0" i="0" u="none" strike="noStrike" baseline="0" dirty="0">
                <a:solidFill>
                  <a:srgbClr val="221E1F"/>
                </a:solidFill>
                <a:latin typeface="Nirmala UI" panose="020B0502040204020203" pitchFamily="34" charset="0"/>
              </a:rPr>
              <a:t>, 33). “ergonomics is the study of the interaction between people and machines and the factors that affect the interaction. </a:t>
            </a:r>
            <a:endParaRPr lang="en-US" dirty="0"/>
          </a:p>
        </p:txBody>
      </p:sp>
      <p:sp>
        <p:nvSpPr>
          <p:cNvPr id="4" name="Slide Number Placeholder 3"/>
          <p:cNvSpPr>
            <a:spLocks noGrp="1"/>
          </p:cNvSpPr>
          <p:nvPr>
            <p:ph type="sldNum" sz="quarter" idx="5"/>
          </p:nvPr>
        </p:nvSpPr>
        <p:spPr/>
        <p:txBody>
          <a:bodyPr/>
          <a:lstStyle/>
          <a:p>
            <a:fld id="{C79A2806-F30E-4A96-ABEE-A03062B6772F}" type="slidenum">
              <a:rPr lang="en-US" smtClean="0"/>
              <a:t>13</a:t>
            </a:fld>
            <a:endParaRPr lang="en-US"/>
          </a:p>
        </p:txBody>
      </p:sp>
    </p:spTree>
    <p:extLst>
      <p:ext uri="{BB962C8B-B14F-4D97-AF65-F5344CB8AC3E}">
        <p14:creationId xmlns:p14="http://schemas.microsoft.com/office/powerpoint/2010/main" val="1893623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221E1F"/>
                </a:solidFill>
                <a:latin typeface="Nirmala UI" panose="020B0502040204020203" pitchFamily="34" charset="0"/>
              </a:rPr>
              <a:t>Many residential homes are designed to fit the needs of their first occupants and do not consider the residents after the first residents move out. </a:t>
            </a:r>
            <a:endParaRPr lang="en-US" dirty="0"/>
          </a:p>
        </p:txBody>
      </p:sp>
      <p:sp>
        <p:nvSpPr>
          <p:cNvPr id="4" name="Slide Number Placeholder 3"/>
          <p:cNvSpPr>
            <a:spLocks noGrp="1"/>
          </p:cNvSpPr>
          <p:nvPr>
            <p:ph type="sldNum" sz="quarter" idx="5"/>
          </p:nvPr>
        </p:nvSpPr>
        <p:spPr/>
        <p:txBody>
          <a:bodyPr/>
          <a:lstStyle/>
          <a:p>
            <a:fld id="{C79A2806-F30E-4A96-ABEE-A03062B6772F}" type="slidenum">
              <a:rPr lang="en-US" smtClean="0"/>
              <a:t>14</a:t>
            </a:fld>
            <a:endParaRPr lang="en-US"/>
          </a:p>
        </p:txBody>
      </p:sp>
    </p:spTree>
    <p:extLst>
      <p:ext uri="{BB962C8B-B14F-4D97-AF65-F5344CB8AC3E}">
        <p14:creationId xmlns:p14="http://schemas.microsoft.com/office/powerpoint/2010/main" val="27106168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Illuminated stairs, contrasts on doors, non glossy materials</a:t>
            </a:r>
          </a:p>
        </p:txBody>
      </p:sp>
      <p:sp>
        <p:nvSpPr>
          <p:cNvPr id="4" name="Slide Number Placeholder 3"/>
          <p:cNvSpPr>
            <a:spLocks noGrp="1"/>
          </p:cNvSpPr>
          <p:nvPr>
            <p:ph type="sldNum" sz="quarter" idx="5"/>
          </p:nvPr>
        </p:nvSpPr>
        <p:spPr/>
        <p:txBody>
          <a:bodyPr/>
          <a:lstStyle/>
          <a:p>
            <a:fld id="{C79A2806-F30E-4A96-ABEE-A03062B6772F}" type="slidenum">
              <a:rPr lang="en-US" smtClean="0"/>
              <a:t>17</a:t>
            </a:fld>
            <a:endParaRPr lang="en-US"/>
          </a:p>
        </p:txBody>
      </p:sp>
    </p:spTree>
    <p:extLst>
      <p:ext uri="{BB962C8B-B14F-4D97-AF65-F5344CB8AC3E}">
        <p14:creationId xmlns:p14="http://schemas.microsoft.com/office/powerpoint/2010/main" val="2444074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Pilings </a:t>
            </a:r>
          </a:p>
        </p:txBody>
      </p:sp>
      <p:sp>
        <p:nvSpPr>
          <p:cNvPr id="4" name="Slide Number Placeholder 3"/>
          <p:cNvSpPr>
            <a:spLocks noGrp="1"/>
          </p:cNvSpPr>
          <p:nvPr>
            <p:ph type="sldNum" sz="quarter" idx="5"/>
          </p:nvPr>
        </p:nvSpPr>
        <p:spPr/>
        <p:txBody>
          <a:bodyPr/>
          <a:lstStyle/>
          <a:p>
            <a:fld id="{C79A2806-F30E-4A96-ABEE-A03062B6772F}" type="slidenum">
              <a:rPr lang="en-US" smtClean="0"/>
              <a:t>21</a:t>
            </a:fld>
            <a:endParaRPr lang="en-US"/>
          </a:p>
        </p:txBody>
      </p:sp>
    </p:spTree>
    <p:extLst>
      <p:ext uri="{BB962C8B-B14F-4D97-AF65-F5344CB8AC3E}">
        <p14:creationId xmlns:p14="http://schemas.microsoft.com/office/powerpoint/2010/main" val="2539902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
        <p:nvSpPr>
          <p:cNvPr id="4" name="Slide Number Placeholder 3"/>
          <p:cNvSpPr>
            <a:spLocks noGrp="1"/>
          </p:cNvSpPr>
          <p:nvPr>
            <p:ph type="sldNum" sz="quarter" idx="5"/>
          </p:nvPr>
        </p:nvSpPr>
        <p:spPr/>
        <p:txBody>
          <a:bodyPr/>
          <a:lstStyle/>
          <a:p>
            <a:fld id="{C79A2806-F30E-4A96-ABEE-A03062B6772F}" type="slidenum">
              <a:rPr lang="en-US" smtClean="0"/>
              <a:t>47</a:t>
            </a:fld>
            <a:endParaRPr lang="en-US"/>
          </a:p>
        </p:txBody>
      </p:sp>
    </p:spTree>
    <p:extLst>
      <p:ext uri="{BB962C8B-B14F-4D97-AF65-F5344CB8AC3E}">
        <p14:creationId xmlns:p14="http://schemas.microsoft.com/office/powerpoint/2010/main" val="2008477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E13EA-D988-5E2B-4130-3B94849B36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5D4C1C-CD36-873D-3C48-308F8D9910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8BA239-0B59-3719-9417-87C22E0F3EB1}"/>
              </a:ext>
            </a:extLst>
          </p:cNvPr>
          <p:cNvSpPr>
            <a:spLocks noGrp="1"/>
          </p:cNvSpPr>
          <p:nvPr>
            <p:ph type="dt" sz="half" idx="10"/>
          </p:nvPr>
        </p:nvSpPr>
        <p:spPr/>
        <p:txBody>
          <a:bodyPr/>
          <a:lstStyle/>
          <a:p>
            <a:fld id="{EB8C0098-1937-485B-A80F-377D09E79959}" type="datetimeFigureOut">
              <a:rPr lang="en-US" smtClean="0"/>
              <a:t>4/16/2023</a:t>
            </a:fld>
            <a:endParaRPr lang="en-US"/>
          </a:p>
        </p:txBody>
      </p:sp>
      <p:sp>
        <p:nvSpPr>
          <p:cNvPr id="5" name="Footer Placeholder 4">
            <a:extLst>
              <a:ext uri="{FF2B5EF4-FFF2-40B4-BE49-F238E27FC236}">
                <a16:creationId xmlns:a16="http://schemas.microsoft.com/office/drawing/2014/main" id="{716DC4C1-1771-F984-6D88-3392E4D5A6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A23C33-5657-3BC4-54E7-3384021BD853}"/>
              </a:ext>
            </a:extLst>
          </p:cNvPr>
          <p:cNvSpPr>
            <a:spLocks noGrp="1"/>
          </p:cNvSpPr>
          <p:nvPr>
            <p:ph type="sldNum" sz="quarter" idx="12"/>
          </p:nvPr>
        </p:nvSpPr>
        <p:spPr/>
        <p:txBody>
          <a:bodyPr/>
          <a:lstStyle/>
          <a:p>
            <a:fld id="{C0E97EB8-6705-4B0F-BF0B-769F0E43CF36}" type="slidenum">
              <a:rPr lang="en-US" smtClean="0"/>
              <a:t>‹#›</a:t>
            </a:fld>
            <a:endParaRPr lang="en-US"/>
          </a:p>
        </p:txBody>
      </p:sp>
    </p:spTree>
    <p:extLst>
      <p:ext uri="{BB962C8B-B14F-4D97-AF65-F5344CB8AC3E}">
        <p14:creationId xmlns:p14="http://schemas.microsoft.com/office/powerpoint/2010/main" val="336736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7DB61-7128-135E-3A17-F79513D324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D69296-92B3-E62A-B9E4-4674FD70AD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A288C9-F167-38A1-D96C-CE6C0BB697FD}"/>
              </a:ext>
            </a:extLst>
          </p:cNvPr>
          <p:cNvSpPr>
            <a:spLocks noGrp="1"/>
          </p:cNvSpPr>
          <p:nvPr>
            <p:ph type="dt" sz="half" idx="10"/>
          </p:nvPr>
        </p:nvSpPr>
        <p:spPr/>
        <p:txBody>
          <a:bodyPr/>
          <a:lstStyle/>
          <a:p>
            <a:fld id="{EB8C0098-1937-485B-A80F-377D09E79959}" type="datetimeFigureOut">
              <a:rPr lang="en-US" smtClean="0"/>
              <a:t>4/16/2023</a:t>
            </a:fld>
            <a:endParaRPr lang="en-US"/>
          </a:p>
        </p:txBody>
      </p:sp>
      <p:sp>
        <p:nvSpPr>
          <p:cNvPr id="5" name="Footer Placeholder 4">
            <a:extLst>
              <a:ext uri="{FF2B5EF4-FFF2-40B4-BE49-F238E27FC236}">
                <a16:creationId xmlns:a16="http://schemas.microsoft.com/office/drawing/2014/main" id="{0FAAB174-4DD5-0229-E9C6-0CEA346C4C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0DC53C-F898-E699-04DA-C751FC5C1D7C}"/>
              </a:ext>
            </a:extLst>
          </p:cNvPr>
          <p:cNvSpPr>
            <a:spLocks noGrp="1"/>
          </p:cNvSpPr>
          <p:nvPr>
            <p:ph type="sldNum" sz="quarter" idx="12"/>
          </p:nvPr>
        </p:nvSpPr>
        <p:spPr/>
        <p:txBody>
          <a:bodyPr/>
          <a:lstStyle/>
          <a:p>
            <a:fld id="{C0E97EB8-6705-4B0F-BF0B-769F0E43CF36}" type="slidenum">
              <a:rPr lang="en-US" smtClean="0"/>
              <a:t>‹#›</a:t>
            </a:fld>
            <a:endParaRPr lang="en-US"/>
          </a:p>
        </p:txBody>
      </p:sp>
    </p:spTree>
    <p:extLst>
      <p:ext uri="{BB962C8B-B14F-4D97-AF65-F5344CB8AC3E}">
        <p14:creationId xmlns:p14="http://schemas.microsoft.com/office/powerpoint/2010/main" val="1325030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72E068-5301-1B01-24D0-EE81D96F5E1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34ACC5-3B21-6EB0-6965-1C2136F0DD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76BD9-A00C-B508-34FE-2C891020A24D}"/>
              </a:ext>
            </a:extLst>
          </p:cNvPr>
          <p:cNvSpPr>
            <a:spLocks noGrp="1"/>
          </p:cNvSpPr>
          <p:nvPr>
            <p:ph type="dt" sz="half" idx="10"/>
          </p:nvPr>
        </p:nvSpPr>
        <p:spPr/>
        <p:txBody>
          <a:bodyPr/>
          <a:lstStyle/>
          <a:p>
            <a:fld id="{EB8C0098-1937-485B-A80F-377D09E79959}" type="datetimeFigureOut">
              <a:rPr lang="en-US" smtClean="0"/>
              <a:t>4/16/2023</a:t>
            </a:fld>
            <a:endParaRPr lang="en-US"/>
          </a:p>
        </p:txBody>
      </p:sp>
      <p:sp>
        <p:nvSpPr>
          <p:cNvPr id="5" name="Footer Placeholder 4">
            <a:extLst>
              <a:ext uri="{FF2B5EF4-FFF2-40B4-BE49-F238E27FC236}">
                <a16:creationId xmlns:a16="http://schemas.microsoft.com/office/drawing/2014/main" id="{FA206420-55C9-0FC9-B470-AA458F2068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5356EE-F7F5-16ED-2094-66F9725118DB}"/>
              </a:ext>
            </a:extLst>
          </p:cNvPr>
          <p:cNvSpPr>
            <a:spLocks noGrp="1"/>
          </p:cNvSpPr>
          <p:nvPr>
            <p:ph type="sldNum" sz="quarter" idx="12"/>
          </p:nvPr>
        </p:nvSpPr>
        <p:spPr/>
        <p:txBody>
          <a:bodyPr/>
          <a:lstStyle/>
          <a:p>
            <a:fld id="{C0E97EB8-6705-4B0F-BF0B-769F0E43CF36}" type="slidenum">
              <a:rPr lang="en-US" smtClean="0"/>
              <a:t>‹#›</a:t>
            </a:fld>
            <a:endParaRPr lang="en-US"/>
          </a:p>
        </p:txBody>
      </p:sp>
    </p:spTree>
    <p:extLst>
      <p:ext uri="{BB962C8B-B14F-4D97-AF65-F5344CB8AC3E}">
        <p14:creationId xmlns:p14="http://schemas.microsoft.com/office/powerpoint/2010/main" val="3575858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034EF-AD39-0565-B1C0-3E4144F2B9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7976CC-135C-35EF-5175-B4FEAB1652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506913-3F57-6D2C-5795-4741130FE89E}"/>
              </a:ext>
            </a:extLst>
          </p:cNvPr>
          <p:cNvSpPr>
            <a:spLocks noGrp="1"/>
          </p:cNvSpPr>
          <p:nvPr>
            <p:ph type="dt" sz="half" idx="10"/>
          </p:nvPr>
        </p:nvSpPr>
        <p:spPr/>
        <p:txBody>
          <a:bodyPr/>
          <a:lstStyle/>
          <a:p>
            <a:fld id="{EB8C0098-1937-485B-A80F-377D09E79959}" type="datetimeFigureOut">
              <a:rPr lang="en-US" smtClean="0"/>
              <a:t>4/16/2023</a:t>
            </a:fld>
            <a:endParaRPr lang="en-US"/>
          </a:p>
        </p:txBody>
      </p:sp>
      <p:sp>
        <p:nvSpPr>
          <p:cNvPr id="5" name="Footer Placeholder 4">
            <a:extLst>
              <a:ext uri="{FF2B5EF4-FFF2-40B4-BE49-F238E27FC236}">
                <a16:creationId xmlns:a16="http://schemas.microsoft.com/office/drawing/2014/main" id="{E2A6CA01-0392-E577-398A-28F4448FC6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25E80F-858A-029B-B6C4-F912715765D3}"/>
              </a:ext>
            </a:extLst>
          </p:cNvPr>
          <p:cNvSpPr>
            <a:spLocks noGrp="1"/>
          </p:cNvSpPr>
          <p:nvPr>
            <p:ph type="sldNum" sz="quarter" idx="12"/>
          </p:nvPr>
        </p:nvSpPr>
        <p:spPr/>
        <p:txBody>
          <a:bodyPr/>
          <a:lstStyle/>
          <a:p>
            <a:fld id="{C0E97EB8-6705-4B0F-BF0B-769F0E43CF36}" type="slidenum">
              <a:rPr lang="en-US" smtClean="0"/>
              <a:t>‹#›</a:t>
            </a:fld>
            <a:endParaRPr lang="en-US"/>
          </a:p>
        </p:txBody>
      </p:sp>
    </p:spTree>
    <p:extLst>
      <p:ext uri="{BB962C8B-B14F-4D97-AF65-F5344CB8AC3E}">
        <p14:creationId xmlns:p14="http://schemas.microsoft.com/office/powerpoint/2010/main" val="2058121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ED40C-B309-4BFA-35B3-D5450742F7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1ADC70-2722-CEAC-3ED3-F65B31E155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9B9262-D139-3DD7-E748-591D3C00F75D}"/>
              </a:ext>
            </a:extLst>
          </p:cNvPr>
          <p:cNvSpPr>
            <a:spLocks noGrp="1"/>
          </p:cNvSpPr>
          <p:nvPr>
            <p:ph type="dt" sz="half" idx="10"/>
          </p:nvPr>
        </p:nvSpPr>
        <p:spPr/>
        <p:txBody>
          <a:bodyPr/>
          <a:lstStyle/>
          <a:p>
            <a:fld id="{EB8C0098-1937-485B-A80F-377D09E79959}" type="datetimeFigureOut">
              <a:rPr lang="en-US" smtClean="0"/>
              <a:t>4/16/2023</a:t>
            </a:fld>
            <a:endParaRPr lang="en-US"/>
          </a:p>
        </p:txBody>
      </p:sp>
      <p:sp>
        <p:nvSpPr>
          <p:cNvPr id="5" name="Footer Placeholder 4">
            <a:extLst>
              <a:ext uri="{FF2B5EF4-FFF2-40B4-BE49-F238E27FC236}">
                <a16:creationId xmlns:a16="http://schemas.microsoft.com/office/drawing/2014/main" id="{2FAED4A8-4098-B2C1-E368-585422515B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4276D-3146-F50D-4A6B-7481FD7088F6}"/>
              </a:ext>
            </a:extLst>
          </p:cNvPr>
          <p:cNvSpPr>
            <a:spLocks noGrp="1"/>
          </p:cNvSpPr>
          <p:nvPr>
            <p:ph type="sldNum" sz="quarter" idx="12"/>
          </p:nvPr>
        </p:nvSpPr>
        <p:spPr/>
        <p:txBody>
          <a:bodyPr/>
          <a:lstStyle/>
          <a:p>
            <a:fld id="{C0E97EB8-6705-4B0F-BF0B-769F0E43CF36}" type="slidenum">
              <a:rPr lang="en-US" smtClean="0"/>
              <a:t>‹#›</a:t>
            </a:fld>
            <a:endParaRPr lang="en-US"/>
          </a:p>
        </p:txBody>
      </p:sp>
    </p:spTree>
    <p:extLst>
      <p:ext uri="{BB962C8B-B14F-4D97-AF65-F5344CB8AC3E}">
        <p14:creationId xmlns:p14="http://schemas.microsoft.com/office/powerpoint/2010/main" val="2642301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6AD32-3232-9206-BC12-A74D4C7F56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BBD7A8-7A78-D52E-999F-88BB2C1E66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67239B-108D-EA10-2F19-D66EC088A64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33598E-FD82-AE68-B86D-5FEFBF6D1B48}"/>
              </a:ext>
            </a:extLst>
          </p:cNvPr>
          <p:cNvSpPr>
            <a:spLocks noGrp="1"/>
          </p:cNvSpPr>
          <p:nvPr>
            <p:ph type="dt" sz="half" idx="10"/>
          </p:nvPr>
        </p:nvSpPr>
        <p:spPr/>
        <p:txBody>
          <a:bodyPr/>
          <a:lstStyle/>
          <a:p>
            <a:fld id="{EB8C0098-1937-485B-A80F-377D09E79959}" type="datetimeFigureOut">
              <a:rPr lang="en-US" smtClean="0"/>
              <a:t>4/16/2023</a:t>
            </a:fld>
            <a:endParaRPr lang="en-US"/>
          </a:p>
        </p:txBody>
      </p:sp>
      <p:sp>
        <p:nvSpPr>
          <p:cNvPr id="6" name="Footer Placeholder 5">
            <a:extLst>
              <a:ext uri="{FF2B5EF4-FFF2-40B4-BE49-F238E27FC236}">
                <a16:creationId xmlns:a16="http://schemas.microsoft.com/office/drawing/2014/main" id="{37DB37F8-9729-EBCD-1BDF-2F58D2FB4C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9B12-DF0A-A9D0-51B9-B8D6FEB3D49C}"/>
              </a:ext>
            </a:extLst>
          </p:cNvPr>
          <p:cNvSpPr>
            <a:spLocks noGrp="1"/>
          </p:cNvSpPr>
          <p:nvPr>
            <p:ph type="sldNum" sz="quarter" idx="12"/>
          </p:nvPr>
        </p:nvSpPr>
        <p:spPr/>
        <p:txBody>
          <a:bodyPr/>
          <a:lstStyle/>
          <a:p>
            <a:fld id="{C0E97EB8-6705-4B0F-BF0B-769F0E43CF36}" type="slidenum">
              <a:rPr lang="en-US" smtClean="0"/>
              <a:t>‹#›</a:t>
            </a:fld>
            <a:endParaRPr lang="en-US"/>
          </a:p>
        </p:txBody>
      </p:sp>
    </p:spTree>
    <p:extLst>
      <p:ext uri="{BB962C8B-B14F-4D97-AF65-F5344CB8AC3E}">
        <p14:creationId xmlns:p14="http://schemas.microsoft.com/office/powerpoint/2010/main" val="723264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8D6DB-03A9-42E1-47D6-8844CB731A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E1854E-903F-8B7E-8CC4-C0BF055243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B08250-6745-834C-DCD1-956AB2DA90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A03C26F-00DF-E21E-C8E1-616EDD045B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3F052C-B7DA-B186-7F51-362228AAFD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357247-FA4E-E8A5-FEBC-15AA949D3302}"/>
              </a:ext>
            </a:extLst>
          </p:cNvPr>
          <p:cNvSpPr>
            <a:spLocks noGrp="1"/>
          </p:cNvSpPr>
          <p:nvPr>
            <p:ph type="dt" sz="half" idx="10"/>
          </p:nvPr>
        </p:nvSpPr>
        <p:spPr/>
        <p:txBody>
          <a:bodyPr/>
          <a:lstStyle/>
          <a:p>
            <a:fld id="{EB8C0098-1937-485B-A80F-377D09E79959}" type="datetimeFigureOut">
              <a:rPr lang="en-US" smtClean="0"/>
              <a:t>4/16/2023</a:t>
            </a:fld>
            <a:endParaRPr lang="en-US"/>
          </a:p>
        </p:txBody>
      </p:sp>
      <p:sp>
        <p:nvSpPr>
          <p:cNvPr id="8" name="Footer Placeholder 7">
            <a:extLst>
              <a:ext uri="{FF2B5EF4-FFF2-40B4-BE49-F238E27FC236}">
                <a16:creationId xmlns:a16="http://schemas.microsoft.com/office/drawing/2014/main" id="{BC36C598-7FB1-D485-E957-532C3DBAFC3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138FA7-1023-8F55-AE33-73FE3D906E0A}"/>
              </a:ext>
            </a:extLst>
          </p:cNvPr>
          <p:cNvSpPr>
            <a:spLocks noGrp="1"/>
          </p:cNvSpPr>
          <p:nvPr>
            <p:ph type="sldNum" sz="quarter" idx="12"/>
          </p:nvPr>
        </p:nvSpPr>
        <p:spPr/>
        <p:txBody>
          <a:bodyPr/>
          <a:lstStyle/>
          <a:p>
            <a:fld id="{C0E97EB8-6705-4B0F-BF0B-769F0E43CF36}" type="slidenum">
              <a:rPr lang="en-US" smtClean="0"/>
              <a:t>‹#›</a:t>
            </a:fld>
            <a:endParaRPr lang="en-US"/>
          </a:p>
        </p:txBody>
      </p:sp>
    </p:spTree>
    <p:extLst>
      <p:ext uri="{BB962C8B-B14F-4D97-AF65-F5344CB8AC3E}">
        <p14:creationId xmlns:p14="http://schemas.microsoft.com/office/powerpoint/2010/main" val="2841340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9F3CF-DF6C-876C-1161-AB7C67923B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08BFE9A-5C56-08EC-ED19-E85AC4C646ED}"/>
              </a:ext>
            </a:extLst>
          </p:cNvPr>
          <p:cNvSpPr>
            <a:spLocks noGrp="1"/>
          </p:cNvSpPr>
          <p:nvPr>
            <p:ph type="dt" sz="half" idx="10"/>
          </p:nvPr>
        </p:nvSpPr>
        <p:spPr/>
        <p:txBody>
          <a:bodyPr/>
          <a:lstStyle/>
          <a:p>
            <a:fld id="{EB8C0098-1937-485B-A80F-377D09E79959}" type="datetimeFigureOut">
              <a:rPr lang="en-US" smtClean="0"/>
              <a:t>4/16/2023</a:t>
            </a:fld>
            <a:endParaRPr lang="en-US"/>
          </a:p>
        </p:txBody>
      </p:sp>
      <p:sp>
        <p:nvSpPr>
          <p:cNvPr id="4" name="Footer Placeholder 3">
            <a:extLst>
              <a:ext uri="{FF2B5EF4-FFF2-40B4-BE49-F238E27FC236}">
                <a16:creationId xmlns:a16="http://schemas.microsoft.com/office/drawing/2014/main" id="{FA36D6F6-D089-D5C6-2956-B6D7BBEC005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B27DB5-5CD8-A280-125E-C48EC345FB05}"/>
              </a:ext>
            </a:extLst>
          </p:cNvPr>
          <p:cNvSpPr>
            <a:spLocks noGrp="1"/>
          </p:cNvSpPr>
          <p:nvPr>
            <p:ph type="sldNum" sz="quarter" idx="12"/>
          </p:nvPr>
        </p:nvSpPr>
        <p:spPr/>
        <p:txBody>
          <a:bodyPr/>
          <a:lstStyle/>
          <a:p>
            <a:fld id="{C0E97EB8-6705-4B0F-BF0B-769F0E43CF36}" type="slidenum">
              <a:rPr lang="en-US" smtClean="0"/>
              <a:t>‹#›</a:t>
            </a:fld>
            <a:endParaRPr lang="en-US"/>
          </a:p>
        </p:txBody>
      </p:sp>
    </p:spTree>
    <p:extLst>
      <p:ext uri="{BB962C8B-B14F-4D97-AF65-F5344CB8AC3E}">
        <p14:creationId xmlns:p14="http://schemas.microsoft.com/office/powerpoint/2010/main" val="349102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4FC29B-5926-503F-5789-A788D6CE221A}"/>
              </a:ext>
            </a:extLst>
          </p:cNvPr>
          <p:cNvSpPr>
            <a:spLocks noGrp="1"/>
          </p:cNvSpPr>
          <p:nvPr>
            <p:ph type="dt" sz="half" idx="10"/>
          </p:nvPr>
        </p:nvSpPr>
        <p:spPr/>
        <p:txBody>
          <a:bodyPr/>
          <a:lstStyle/>
          <a:p>
            <a:fld id="{EB8C0098-1937-485B-A80F-377D09E79959}" type="datetimeFigureOut">
              <a:rPr lang="en-US" smtClean="0"/>
              <a:t>4/16/2023</a:t>
            </a:fld>
            <a:endParaRPr lang="en-US"/>
          </a:p>
        </p:txBody>
      </p:sp>
      <p:sp>
        <p:nvSpPr>
          <p:cNvPr id="3" name="Footer Placeholder 2">
            <a:extLst>
              <a:ext uri="{FF2B5EF4-FFF2-40B4-BE49-F238E27FC236}">
                <a16:creationId xmlns:a16="http://schemas.microsoft.com/office/drawing/2014/main" id="{CE020DBD-C9B6-D711-6604-69BB4FE72C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34BCD4-D5C2-3CAF-F681-379B108EAEDB}"/>
              </a:ext>
            </a:extLst>
          </p:cNvPr>
          <p:cNvSpPr>
            <a:spLocks noGrp="1"/>
          </p:cNvSpPr>
          <p:nvPr>
            <p:ph type="sldNum" sz="quarter" idx="12"/>
          </p:nvPr>
        </p:nvSpPr>
        <p:spPr/>
        <p:txBody>
          <a:bodyPr/>
          <a:lstStyle/>
          <a:p>
            <a:fld id="{C0E97EB8-6705-4B0F-BF0B-769F0E43CF36}" type="slidenum">
              <a:rPr lang="en-US" smtClean="0"/>
              <a:t>‹#›</a:t>
            </a:fld>
            <a:endParaRPr lang="en-US"/>
          </a:p>
        </p:txBody>
      </p:sp>
    </p:spTree>
    <p:extLst>
      <p:ext uri="{BB962C8B-B14F-4D97-AF65-F5344CB8AC3E}">
        <p14:creationId xmlns:p14="http://schemas.microsoft.com/office/powerpoint/2010/main" val="2860210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EEDEC5-11C2-E6DF-18BE-D673334802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D4AC43-006F-D0FE-5273-04ED2017FF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C4C6DB-1E0B-54F2-35CB-F2762CA72C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3C3FA0-BA52-8649-B8BF-195120743A7D}"/>
              </a:ext>
            </a:extLst>
          </p:cNvPr>
          <p:cNvSpPr>
            <a:spLocks noGrp="1"/>
          </p:cNvSpPr>
          <p:nvPr>
            <p:ph type="dt" sz="half" idx="10"/>
          </p:nvPr>
        </p:nvSpPr>
        <p:spPr/>
        <p:txBody>
          <a:bodyPr/>
          <a:lstStyle/>
          <a:p>
            <a:fld id="{EB8C0098-1937-485B-A80F-377D09E79959}" type="datetimeFigureOut">
              <a:rPr lang="en-US" smtClean="0"/>
              <a:t>4/16/2023</a:t>
            </a:fld>
            <a:endParaRPr lang="en-US"/>
          </a:p>
        </p:txBody>
      </p:sp>
      <p:sp>
        <p:nvSpPr>
          <p:cNvPr id="6" name="Footer Placeholder 5">
            <a:extLst>
              <a:ext uri="{FF2B5EF4-FFF2-40B4-BE49-F238E27FC236}">
                <a16:creationId xmlns:a16="http://schemas.microsoft.com/office/drawing/2014/main" id="{E5406755-20C8-5E1A-503A-B4E7F859D9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4D3BDC-6E89-FADF-3B73-FAB1C1191146}"/>
              </a:ext>
            </a:extLst>
          </p:cNvPr>
          <p:cNvSpPr>
            <a:spLocks noGrp="1"/>
          </p:cNvSpPr>
          <p:nvPr>
            <p:ph type="sldNum" sz="quarter" idx="12"/>
          </p:nvPr>
        </p:nvSpPr>
        <p:spPr/>
        <p:txBody>
          <a:bodyPr/>
          <a:lstStyle/>
          <a:p>
            <a:fld id="{C0E97EB8-6705-4B0F-BF0B-769F0E43CF36}" type="slidenum">
              <a:rPr lang="en-US" smtClean="0"/>
              <a:t>‹#›</a:t>
            </a:fld>
            <a:endParaRPr lang="en-US"/>
          </a:p>
        </p:txBody>
      </p:sp>
    </p:spTree>
    <p:extLst>
      <p:ext uri="{BB962C8B-B14F-4D97-AF65-F5344CB8AC3E}">
        <p14:creationId xmlns:p14="http://schemas.microsoft.com/office/powerpoint/2010/main" val="1754909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AFBFA-E863-EA56-7E9C-FA89B0DA91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1F222E-FFB1-53B7-9DBA-8EAB5CB1F1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6E6061-346D-7B71-271B-37FB07F15F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890629-3D10-AEA6-F163-ECDC5EFE3C32}"/>
              </a:ext>
            </a:extLst>
          </p:cNvPr>
          <p:cNvSpPr>
            <a:spLocks noGrp="1"/>
          </p:cNvSpPr>
          <p:nvPr>
            <p:ph type="dt" sz="half" idx="10"/>
          </p:nvPr>
        </p:nvSpPr>
        <p:spPr/>
        <p:txBody>
          <a:bodyPr/>
          <a:lstStyle/>
          <a:p>
            <a:fld id="{EB8C0098-1937-485B-A80F-377D09E79959}" type="datetimeFigureOut">
              <a:rPr lang="en-US" smtClean="0"/>
              <a:t>4/16/2023</a:t>
            </a:fld>
            <a:endParaRPr lang="en-US"/>
          </a:p>
        </p:txBody>
      </p:sp>
      <p:sp>
        <p:nvSpPr>
          <p:cNvPr id="6" name="Footer Placeholder 5">
            <a:extLst>
              <a:ext uri="{FF2B5EF4-FFF2-40B4-BE49-F238E27FC236}">
                <a16:creationId xmlns:a16="http://schemas.microsoft.com/office/drawing/2014/main" id="{A7EA5A24-D59A-519D-A02D-30641B008B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0DCF18-EC60-25F6-E4C8-2A3048341644}"/>
              </a:ext>
            </a:extLst>
          </p:cNvPr>
          <p:cNvSpPr>
            <a:spLocks noGrp="1"/>
          </p:cNvSpPr>
          <p:nvPr>
            <p:ph type="sldNum" sz="quarter" idx="12"/>
          </p:nvPr>
        </p:nvSpPr>
        <p:spPr/>
        <p:txBody>
          <a:bodyPr/>
          <a:lstStyle/>
          <a:p>
            <a:fld id="{C0E97EB8-6705-4B0F-BF0B-769F0E43CF36}" type="slidenum">
              <a:rPr lang="en-US" smtClean="0"/>
              <a:t>‹#›</a:t>
            </a:fld>
            <a:endParaRPr lang="en-US"/>
          </a:p>
        </p:txBody>
      </p:sp>
    </p:spTree>
    <p:extLst>
      <p:ext uri="{BB962C8B-B14F-4D97-AF65-F5344CB8AC3E}">
        <p14:creationId xmlns:p14="http://schemas.microsoft.com/office/powerpoint/2010/main" val="3361728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074F77-F74B-4883-4D76-87159F9C7A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37AB0D-9FE6-180C-C6DD-BE2001A905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B22DFD-910B-0B84-2A60-D78E364379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8C0098-1937-485B-A80F-377D09E79959}" type="datetimeFigureOut">
              <a:rPr lang="en-US" smtClean="0"/>
              <a:t>4/16/2023</a:t>
            </a:fld>
            <a:endParaRPr lang="en-US"/>
          </a:p>
        </p:txBody>
      </p:sp>
      <p:sp>
        <p:nvSpPr>
          <p:cNvPr id="5" name="Footer Placeholder 4">
            <a:extLst>
              <a:ext uri="{FF2B5EF4-FFF2-40B4-BE49-F238E27FC236}">
                <a16:creationId xmlns:a16="http://schemas.microsoft.com/office/drawing/2014/main" id="{D4FA3B89-F5DD-B871-742D-8C5E7A0E12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61FD274-DFE2-21AB-526B-825121C458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E97EB8-6705-4B0F-BF0B-769F0E43CF36}" type="slidenum">
              <a:rPr lang="en-US" smtClean="0"/>
              <a:t>‹#›</a:t>
            </a:fld>
            <a:endParaRPr lang="en-US"/>
          </a:p>
        </p:txBody>
      </p:sp>
    </p:spTree>
    <p:extLst>
      <p:ext uri="{BB962C8B-B14F-4D97-AF65-F5344CB8AC3E}">
        <p14:creationId xmlns:p14="http://schemas.microsoft.com/office/powerpoint/2010/main" val="2237290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2.xml"/><Relationship Id="rId1" Type="http://schemas.openxmlformats.org/officeDocument/2006/relationships/video" Target="https://www.youtube.com/embed/359JAimBly4?feature=oembed"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D7754-AA74-B4BA-DAFB-7DBF354549FE}"/>
              </a:ext>
            </a:extLst>
          </p:cNvPr>
          <p:cNvSpPr>
            <a:spLocks noGrp="1"/>
          </p:cNvSpPr>
          <p:nvPr>
            <p:ph type="ctrTitle"/>
          </p:nvPr>
        </p:nvSpPr>
        <p:spPr>
          <a:xfrm>
            <a:off x="586267" y="1542373"/>
            <a:ext cx="11029676" cy="2387600"/>
          </a:xfrm>
        </p:spPr>
        <p:txBody>
          <a:bodyPr>
            <a:normAutofit/>
          </a:bodyPr>
          <a:lstStyle/>
          <a:p>
            <a:pPr algn="l"/>
            <a:r>
              <a:rPr lang="en-US" sz="4800" b="1" dirty="0">
                <a:latin typeface="Nirmala UI" panose="020B0502040204020203" pitchFamily="34" charset="0"/>
                <a:ea typeface="Nirmala UI" panose="020B0502040204020203" pitchFamily="34" charset="0"/>
                <a:cs typeface="Nirmala UI" panose="020B0502040204020203" pitchFamily="34" charset="0"/>
              </a:rPr>
              <a:t>Interior Perspective into Prototypical Hurricane Resistant Housing</a:t>
            </a:r>
          </a:p>
        </p:txBody>
      </p:sp>
      <p:sp>
        <p:nvSpPr>
          <p:cNvPr id="3" name="Subtitle 2">
            <a:extLst>
              <a:ext uri="{FF2B5EF4-FFF2-40B4-BE49-F238E27FC236}">
                <a16:creationId xmlns:a16="http://schemas.microsoft.com/office/drawing/2014/main" id="{5AA2C9BB-ACB1-7DF8-655B-B7236C980067}"/>
              </a:ext>
            </a:extLst>
          </p:cNvPr>
          <p:cNvSpPr>
            <a:spLocks noGrp="1"/>
          </p:cNvSpPr>
          <p:nvPr>
            <p:ph type="subTitle" idx="1"/>
          </p:nvPr>
        </p:nvSpPr>
        <p:spPr>
          <a:xfrm>
            <a:off x="586267" y="4022048"/>
            <a:ext cx="11029676" cy="1655762"/>
          </a:xfrm>
        </p:spPr>
        <p:txBody>
          <a:bodyPr/>
          <a:lstStyle/>
          <a:p>
            <a:pPr algn="l"/>
            <a:r>
              <a:rPr lang="en-US" sz="2800" dirty="0">
                <a:latin typeface="Nirmala UI" panose="020B0502040204020203" pitchFamily="34" charset="0"/>
                <a:ea typeface="Nirmala UI" panose="020B0502040204020203" pitchFamily="34" charset="0"/>
                <a:cs typeface="Nirmala UI" panose="020B0502040204020203" pitchFamily="34" charset="0"/>
              </a:rPr>
              <a:t>Final Defense</a:t>
            </a:r>
          </a:p>
          <a:p>
            <a:pPr algn="l"/>
            <a:r>
              <a:rPr lang="en-US" dirty="0">
                <a:latin typeface="Nirmala UI" panose="020B0502040204020203" pitchFamily="34" charset="0"/>
                <a:ea typeface="Nirmala UI" panose="020B0502040204020203" pitchFamily="34" charset="0"/>
                <a:cs typeface="Nirmala UI" panose="020B0502040204020203" pitchFamily="34" charset="0"/>
              </a:rPr>
              <a:t>Gillian Kostek </a:t>
            </a:r>
          </a:p>
        </p:txBody>
      </p:sp>
      <p:pic>
        <p:nvPicPr>
          <p:cNvPr id="5" name="Picture 4" descr="Text&#10;&#10;Description automatically generated">
            <a:extLst>
              <a:ext uri="{FF2B5EF4-FFF2-40B4-BE49-F238E27FC236}">
                <a16:creationId xmlns:a16="http://schemas.microsoft.com/office/drawing/2014/main" id="{72D13558-546D-9280-B824-FADBBFB3BE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3716" y="6114474"/>
            <a:ext cx="3082227" cy="539028"/>
          </a:xfrm>
          <a:prstGeom prst="rect">
            <a:avLst/>
          </a:prstGeom>
        </p:spPr>
      </p:pic>
      <p:sp>
        <p:nvSpPr>
          <p:cNvPr id="16" name="Oval 15">
            <a:extLst>
              <a:ext uri="{FF2B5EF4-FFF2-40B4-BE49-F238E27FC236}">
                <a16:creationId xmlns:a16="http://schemas.microsoft.com/office/drawing/2014/main" id="{A1EF6B16-650A-CC02-4D30-1BB7BD8F5744}"/>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0608C97-19BB-2665-1672-79524A026357}"/>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31547F8-A25F-D925-2C7D-907CB5C808A6}"/>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B97B929-4AE6-FAA7-2104-84FF98E2C0C4}"/>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F33C9CF9-FFD0-BEA0-7364-5CE0E86CA799}"/>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8AE9F7A-F4F2-972A-0AAB-7F43768F371F}"/>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7AE6396-4E14-85DA-05CC-4DEE698973A0}"/>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7F87964-461E-4593-FE3F-B93D50BC9172}"/>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6906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r>
              <a:rPr lang="en-US" b="1" dirty="0">
                <a:solidFill>
                  <a:srgbClr val="9AAB89"/>
                </a:solidFill>
                <a:latin typeface="Nirmala UI" panose="020B0502040204020203" pitchFamily="34" charset="0"/>
                <a:ea typeface="Nirmala UI" panose="020B0502040204020203" pitchFamily="34" charset="0"/>
                <a:cs typeface="Nirmala UI" panose="020B0502040204020203" pitchFamily="34" charset="0"/>
              </a:rPr>
              <a:t>Literature Review</a:t>
            </a:r>
          </a:p>
        </p:txBody>
      </p:sp>
      <p:sp>
        <p:nvSpPr>
          <p:cNvPr id="3" name="Content Placeholder 2">
            <a:extLst>
              <a:ext uri="{FF2B5EF4-FFF2-40B4-BE49-F238E27FC236}">
                <a16:creationId xmlns:a16="http://schemas.microsoft.com/office/drawing/2014/main" id="{0E4D1FC0-3940-C175-F81F-DA69B0EE71A1}"/>
              </a:ext>
            </a:extLst>
          </p:cNvPr>
          <p:cNvSpPr>
            <a:spLocks noGrp="1"/>
          </p:cNvSpPr>
          <p:nvPr>
            <p:ph idx="1"/>
          </p:nvPr>
        </p:nvSpPr>
        <p:spPr>
          <a:xfrm>
            <a:off x="1545166" y="2451099"/>
            <a:ext cx="4965701" cy="3725863"/>
          </a:xfrm>
        </p:spPr>
        <p:txBody>
          <a:bodyPr>
            <a:normAutofit/>
          </a:bodyPr>
          <a:lstStyle/>
          <a:p>
            <a:pPr>
              <a:buFontTx/>
              <a:buChar char="-"/>
            </a:pPr>
            <a:r>
              <a:rPr lang="en-US" sz="2000" i="1" dirty="0" err="1">
                <a:latin typeface="Nirmala UI" panose="020B0502040204020203" pitchFamily="34" charset="0"/>
                <a:ea typeface="Nirmala UI" panose="020B0502040204020203" pitchFamily="34" charset="0"/>
                <a:cs typeface="Nirmala UI" panose="020B0502040204020203" pitchFamily="34" charset="0"/>
              </a:rPr>
              <a:t>Deltec</a:t>
            </a:r>
            <a:r>
              <a:rPr lang="en-US" sz="2000" i="1" dirty="0">
                <a:latin typeface="Nirmala UI" panose="020B0502040204020203" pitchFamily="34" charset="0"/>
                <a:ea typeface="Nirmala UI" panose="020B0502040204020203" pitchFamily="34" charset="0"/>
                <a:cs typeface="Nirmala UI" panose="020B0502040204020203" pitchFamily="34" charset="0"/>
              </a:rPr>
              <a:t> Homes</a:t>
            </a:r>
          </a:p>
          <a:p>
            <a:pPr>
              <a:buFontTx/>
              <a:buChar char="-"/>
            </a:pPr>
            <a:r>
              <a:rPr lang="en-US" sz="2000" dirty="0">
                <a:latin typeface="Nirmala UI" panose="020B0502040204020203" pitchFamily="34" charset="0"/>
                <a:ea typeface="Nirmala UI" panose="020B0502040204020203" pitchFamily="34" charset="0"/>
                <a:cs typeface="Nirmala UI" panose="020B0502040204020203" pitchFamily="34" charset="0"/>
              </a:rPr>
              <a:t>Homes have survived severe hurricanes such as Dorian, Irma, Maria, Sandy, Harvey, and Katrina</a:t>
            </a:r>
          </a:p>
          <a:p>
            <a:pPr>
              <a:buFontTx/>
              <a:buChar char="-"/>
            </a:pPr>
            <a:r>
              <a:rPr lang="en-US" sz="2000" dirty="0">
                <a:latin typeface="Nirmala UI" panose="020B0502040204020203" pitchFamily="34" charset="0"/>
                <a:ea typeface="Nirmala UI" panose="020B0502040204020203" pitchFamily="34" charset="0"/>
                <a:cs typeface="Nirmala UI" panose="020B0502040204020203" pitchFamily="34" charset="0"/>
              </a:rPr>
              <a:t>Most floor plans have a circular shape to redirect wind</a:t>
            </a:r>
          </a:p>
          <a:p>
            <a:pPr>
              <a:buFontTx/>
              <a:buChar char="-"/>
            </a:pPr>
            <a:r>
              <a:rPr lang="en-US" sz="2000" dirty="0">
                <a:latin typeface="Nirmala UI" panose="020B0502040204020203" pitchFamily="34" charset="0"/>
                <a:ea typeface="Nirmala UI" panose="020B0502040204020203" pitchFamily="34" charset="0"/>
                <a:cs typeface="Nirmala UI" panose="020B0502040204020203" pitchFamily="34" charset="0"/>
              </a:rPr>
              <a:t>Weight is dispersed from the center of the house because of the roof system</a:t>
            </a:r>
          </a:p>
          <a:p>
            <a:pPr>
              <a:buFontTx/>
              <a:buChar char="-"/>
            </a:pPr>
            <a:endParaRPr lang="en-US" sz="2000" i="1" dirty="0">
              <a:latin typeface="Nirmala UI" panose="020B0502040204020203" pitchFamily="34" charset="0"/>
              <a:ea typeface="Nirmala UI" panose="020B0502040204020203" pitchFamily="34" charset="0"/>
              <a:cs typeface="Nirmala UI" panose="020B0502040204020203" pitchFamily="34" charset="0"/>
            </a:endParaRP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toy&#10;&#10;Description automatically generated">
            <a:extLst>
              <a:ext uri="{FF2B5EF4-FFF2-40B4-BE49-F238E27FC236}">
                <a16:creationId xmlns:a16="http://schemas.microsoft.com/office/drawing/2014/main" id="{182F3D48-27D0-2D2C-181B-CAD47125BE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4317" y="2640192"/>
            <a:ext cx="4786181" cy="3172175"/>
          </a:xfrm>
          <a:prstGeom prst="rect">
            <a:avLst/>
          </a:prstGeom>
        </p:spPr>
      </p:pic>
      <p:pic>
        <p:nvPicPr>
          <p:cNvPr id="13" name="Picture 12" descr="Logo&#10;&#10;Description automatically generated with medium confidence">
            <a:extLst>
              <a:ext uri="{FF2B5EF4-FFF2-40B4-BE49-F238E27FC236}">
                <a16:creationId xmlns:a16="http://schemas.microsoft.com/office/drawing/2014/main" id="{40EB4A0F-2AB0-A5C6-CAFD-48C72E69DC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7939" y="1856784"/>
            <a:ext cx="1649314" cy="800040"/>
          </a:xfrm>
          <a:prstGeom prst="rect">
            <a:avLst/>
          </a:prstGeom>
        </p:spPr>
      </p:pic>
    </p:spTree>
    <p:extLst>
      <p:ext uri="{BB962C8B-B14F-4D97-AF65-F5344CB8AC3E}">
        <p14:creationId xmlns:p14="http://schemas.microsoft.com/office/powerpoint/2010/main" val="2184148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r>
              <a:rPr lang="en-US" b="1" dirty="0">
                <a:solidFill>
                  <a:srgbClr val="9AAB89"/>
                </a:solidFill>
                <a:latin typeface="Nirmala UI" panose="020B0502040204020203" pitchFamily="34" charset="0"/>
                <a:ea typeface="Nirmala UI" panose="020B0502040204020203" pitchFamily="34" charset="0"/>
                <a:cs typeface="Nirmala UI" panose="020B0502040204020203" pitchFamily="34" charset="0"/>
              </a:rPr>
              <a:t>Literature Review</a:t>
            </a:r>
          </a:p>
        </p:txBody>
      </p:sp>
      <p:sp>
        <p:nvSpPr>
          <p:cNvPr id="3" name="Content Placeholder 2">
            <a:extLst>
              <a:ext uri="{FF2B5EF4-FFF2-40B4-BE49-F238E27FC236}">
                <a16:creationId xmlns:a16="http://schemas.microsoft.com/office/drawing/2014/main" id="{0E4D1FC0-3940-C175-F81F-DA69B0EE71A1}"/>
              </a:ext>
            </a:extLst>
          </p:cNvPr>
          <p:cNvSpPr>
            <a:spLocks noGrp="1"/>
          </p:cNvSpPr>
          <p:nvPr>
            <p:ph idx="1"/>
          </p:nvPr>
        </p:nvSpPr>
        <p:spPr>
          <a:xfrm>
            <a:off x="1545166" y="2451099"/>
            <a:ext cx="4965701" cy="3725863"/>
          </a:xfrm>
        </p:spPr>
        <p:txBody>
          <a:bodyPr>
            <a:normAutofit/>
          </a:bodyPr>
          <a:lstStyle/>
          <a:p>
            <a:pPr>
              <a:buFontTx/>
              <a:buChar char="-"/>
            </a:pPr>
            <a:r>
              <a:rPr lang="en-US" sz="2000" dirty="0">
                <a:latin typeface="Nirmala UI" panose="020B0502040204020203" pitchFamily="34" charset="0"/>
                <a:ea typeface="Nirmala UI" panose="020B0502040204020203" pitchFamily="34" charset="0"/>
                <a:cs typeface="Nirmala UI" panose="020B0502040204020203" pitchFamily="34" charset="0"/>
              </a:rPr>
              <a:t>Framing lumber is twice as strong as typical framing material which makes it more structurally sound</a:t>
            </a:r>
          </a:p>
          <a:p>
            <a:pPr>
              <a:buFontTx/>
              <a:buChar char="-"/>
            </a:pPr>
            <a:r>
              <a:rPr lang="en-US" sz="2000" b="0" i="0" u="none" strike="noStrike" baseline="0" dirty="0">
                <a:solidFill>
                  <a:srgbClr val="221E1F"/>
                </a:solidFill>
                <a:latin typeface="Nirmala UI" panose="020B0502040204020203" pitchFamily="34" charset="0"/>
              </a:rPr>
              <a:t>“Radial floor &amp; roof trusses which work like spokes on a wheel” </a:t>
            </a:r>
            <a:endParaRPr lang="en-US" sz="2000" b="0" i="0" u="none" strike="noStrike" baseline="0" dirty="0">
              <a:solidFill>
                <a:srgbClr val="221E1F"/>
              </a:solidFill>
              <a:latin typeface="Nirmala UI" panose="020B0502040204020203" pitchFamily="34" charset="0"/>
              <a:ea typeface="Nirmala UI" panose="020B0502040204020203" pitchFamily="34" charset="0"/>
              <a:cs typeface="Nirmala UI" panose="020B0502040204020203" pitchFamily="34" charset="0"/>
            </a:endParaRPr>
          </a:p>
          <a:p>
            <a:pPr>
              <a:buFontTx/>
              <a:buChar char="-"/>
            </a:pPr>
            <a:endParaRPr lang="en-US" sz="2000" dirty="0">
              <a:latin typeface="Nirmala UI" panose="020B0502040204020203" pitchFamily="34" charset="0"/>
              <a:ea typeface="Nirmala UI" panose="020B0502040204020203" pitchFamily="34" charset="0"/>
              <a:cs typeface="Nirmala UI" panose="020B0502040204020203" pitchFamily="34" charset="0"/>
            </a:endParaRPr>
          </a:p>
          <a:p>
            <a:pPr>
              <a:buFontTx/>
              <a:buChar char="-"/>
            </a:pPr>
            <a:endParaRPr lang="en-US" sz="2000" i="1" dirty="0">
              <a:latin typeface="Nirmala UI" panose="020B0502040204020203" pitchFamily="34" charset="0"/>
              <a:ea typeface="Nirmala UI" panose="020B0502040204020203" pitchFamily="34" charset="0"/>
              <a:cs typeface="Nirmala UI" panose="020B0502040204020203" pitchFamily="34" charset="0"/>
            </a:endParaRP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10;&#10;Description automatically generated with medium confidence">
            <a:extLst>
              <a:ext uri="{FF2B5EF4-FFF2-40B4-BE49-F238E27FC236}">
                <a16:creationId xmlns:a16="http://schemas.microsoft.com/office/drawing/2014/main" id="{40EB4A0F-2AB0-A5C6-CAFD-48C72E69DC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7939" y="1856784"/>
            <a:ext cx="1649314" cy="800040"/>
          </a:xfrm>
          <a:prstGeom prst="rect">
            <a:avLst/>
          </a:prstGeom>
        </p:spPr>
      </p:pic>
      <p:pic>
        <p:nvPicPr>
          <p:cNvPr id="14" name="Picture 13" descr="A picture containing building, yurt, roof&#10;&#10;Description automatically generated">
            <a:extLst>
              <a:ext uri="{FF2B5EF4-FFF2-40B4-BE49-F238E27FC236}">
                <a16:creationId xmlns:a16="http://schemas.microsoft.com/office/drawing/2014/main" id="{55B926D8-C8AA-3D76-565B-5CC2101715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67939" y="2617608"/>
            <a:ext cx="4523792" cy="3392844"/>
          </a:xfrm>
          <a:prstGeom prst="rect">
            <a:avLst/>
          </a:prstGeom>
        </p:spPr>
      </p:pic>
    </p:spTree>
    <p:extLst>
      <p:ext uri="{BB962C8B-B14F-4D97-AF65-F5344CB8AC3E}">
        <p14:creationId xmlns:p14="http://schemas.microsoft.com/office/powerpoint/2010/main" val="18392550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r>
              <a:rPr lang="en-US" b="1" dirty="0">
                <a:solidFill>
                  <a:srgbClr val="9AAB89"/>
                </a:solidFill>
                <a:latin typeface="Nirmala UI" panose="020B0502040204020203" pitchFamily="34" charset="0"/>
                <a:ea typeface="Nirmala UI" panose="020B0502040204020203" pitchFamily="34" charset="0"/>
                <a:cs typeface="Nirmala UI" panose="020B0502040204020203" pitchFamily="34" charset="0"/>
              </a:rPr>
              <a:t>Literature Review</a:t>
            </a:r>
          </a:p>
        </p:txBody>
      </p:sp>
      <p:sp>
        <p:nvSpPr>
          <p:cNvPr id="3" name="Content Placeholder 2">
            <a:extLst>
              <a:ext uri="{FF2B5EF4-FFF2-40B4-BE49-F238E27FC236}">
                <a16:creationId xmlns:a16="http://schemas.microsoft.com/office/drawing/2014/main" id="{0E4D1FC0-3940-C175-F81F-DA69B0EE71A1}"/>
              </a:ext>
            </a:extLst>
          </p:cNvPr>
          <p:cNvSpPr>
            <a:spLocks noGrp="1"/>
          </p:cNvSpPr>
          <p:nvPr>
            <p:ph idx="1"/>
          </p:nvPr>
        </p:nvSpPr>
        <p:spPr>
          <a:xfrm>
            <a:off x="1545166" y="2451099"/>
            <a:ext cx="5182205" cy="3725863"/>
          </a:xfrm>
        </p:spPr>
        <p:txBody>
          <a:bodyPr>
            <a:normAutofit/>
          </a:bodyPr>
          <a:lstStyle/>
          <a:p>
            <a:pPr>
              <a:buFontTx/>
              <a:buChar char="-"/>
            </a:pPr>
            <a:r>
              <a:rPr lang="en-US" sz="2000" dirty="0">
                <a:latin typeface="Nirmala UI" panose="020B0502040204020203" pitchFamily="34" charset="0"/>
                <a:ea typeface="Nirmala UI" panose="020B0502040204020203" pitchFamily="34" charset="0"/>
                <a:cs typeface="Nirmala UI" panose="020B0502040204020203" pitchFamily="34" charset="0"/>
              </a:rPr>
              <a:t>Human Factors </a:t>
            </a:r>
          </a:p>
          <a:p>
            <a:pPr>
              <a:buFontTx/>
              <a:buChar char="-"/>
            </a:pPr>
            <a:r>
              <a:rPr lang="en-US" sz="2000" b="0" i="0" u="none" strike="noStrike" baseline="0" dirty="0">
                <a:solidFill>
                  <a:srgbClr val="221E1F"/>
                </a:solidFill>
                <a:latin typeface="Nirmala UI" panose="020B0502040204020203" pitchFamily="34" charset="0"/>
              </a:rPr>
              <a:t>“Human factors is the study of the way humans relate to the world around them and is concerned with improving performance and safety” (</a:t>
            </a:r>
            <a:r>
              <a:rPr lang="en-US" sz="2000" b="0" i="0" u="none" strike="noStrike" baseline="0" dirty="0" err="1">
                <a:solidFill>
                  <a:srgbClr val="221E1F"/>
                </a:solidFill>
                <a:latin typeface="Nirmala UI" panose="020B0502040204020203" pitchFamily="34" charset="0"/>
              </a:rPr>
              <a:t>Nussbaumer</a:t>
            </a:r>
            <a:r>
              <a:rPr lang="en-US" sz="2000" b="0" i="0" u="none" strike="noStrike" baseline="0" dirty="0">
                <a:solidFill>
                  <a:srgbClr val="221E1F"/>
                </a:solidFill>
                <a:latin typeface="Nirmala UI" panose="020B0502040204020203" pitchFamily="34" charset="0"/>
              </a:rPr>
              <a:t>, 6) </a:t>
            </a:r>
          </a:p>
          <a:p>
            <a:pPr>
              <a:buFontTx/>
              <a:buChar char="-"/>
            </a:pPr>
            <a:r>
              <a:rPr lang="en-US" sz="2000" dirty="0">
                <a:solidFill>
                  <a:srgbClr val="221E1F"/>
                </a:solidFill>
                <a:latin typeface="Nirmala UI" panose="020B0502040204020203" pitchFamily="34" charset="0"/>
                <a:ea typeface="Nirmala UI" panose="020B0502040204020203" pitchFamily="34" charset="0"/>
                <a:cs typeface="Nirmala UI" panose="020B0502040204020203" pitchFamily="34" charset="0"/>
              </a:rPr>
              <a:t>Universal Design</a:t>
            </a:r>
            <a:endParaRPr lang="en-US" sz="2000" dirty="0">
              <a:latin typeface="Nirmala UI" panose="020B0502040204020203" pitchFamily="34" charset="0"/>
              <a:ea typeface="Nirmala UI" panose="020B0502040204020203" pitchFamily="34" charset="0"/>
              <a:cs typeface="Nirmala UI" panose="020B0502040204020203" pitchFamily="34" charset="0"/>
            </a:endParaRPr>
          </a:p>
          <a:p>
            <a:pPr>
              <a:buFontTx/>
              <a:buChar char="-"/>
            </a:pPr>
            <a:endParaRPr lang="en-US" sz="2000" i="1" dirty="0">
              <a:latin typeface="Nirmala UI" panose="020B0502040204020203" pitchFamily="34" charset="0"/>
              <a:ea typeface="Nirmala UI" panose="020B0502040204020203" pitchFamily="34" charset="0"/>
              <a:cs typeface="Nirmala UI" panose="020B0502040204020203" pitchFamily="34" charset="0"/>
            </a:endParaRP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icture containing text, businesscard&#10;&#10;Description automatically generated">
            <a:extLst>
              <a:ext uri="{FF2B5EF4-FFF2-40B4-BE49-F238E27FC236}">
                <a16:creationId xmlns:a16="http://schemas.microsoft.com/office/drawing/2014/main" id="{64D06352-283C-DE8E-80D4-0F930E2B9D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0515" y="1616299"/>
            <a:ext cx="3537406" cy="3625401"/>
          </a:xfrm>
          <a:prstGeom prst="rect">
            <a:avLst/>
          </a:prstGeom>
        </p:spPr>
      </p:pic>
    </p:spTree>
    <p:extLst>
      <p:ext uri="{BB962C8B-B14F-4D97-AF65-F5344CB8AC3E}">
        <p14:creationId xmlns:p14="http://schemas.microsoft.com/office/powerpoint/2010/main" val="1660208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r>
              <a:rPr lang="en-US" b="1" dirty="0">
                <a:solidFill>
                  <a:srgbClr val="9AAB89"/>
                </a:solidFill>
                <a:latin typeface="Nirmala UI" panose="020B0502040204020203" pitchFamily="34" charset="0"/>
                <a:ea typeface="Nirmala UI" panose="020B0502040204020203" pitchFamily="34" charset="0"/>
                <a:cs typeface="Nirmala UI" panose="020B0502040204020203" pitchFamily="34" charset="0"/>
              </a:rPr>
              <a:t>Literature Review</a:t>
            </a:r>
          </a:p>
        </p:txBody>
      </p:sp>
      <p:sp>
        <p:nvSpPr>
          <p:cNvPr id="3" name="Content Placeholder 2">
            <a:extLst>
              <a:ext uri="{FF2B5EF4-FFF2-40B4-BE49-F238E27FC236}">
                <a16:creationId xmlns:a16="http://schemas.microsoft.com/office/drawing/2014/main" id="{0E4D1FC0-3940-C175-F81F-DA69B0EE71A1}"/>
              </a:ext>
            </a:extLst>
          </p:cNvPr>
          <p:cNvSpPr>
            <a:spLocks noGrp="1"/>
          </p:cNvSpPr>
          <p:nvPr>
            <p:ph idx="1"/>
          </p:nvPr>
        </p:nvSpPr>
        <p:spPr>
          <a:xfrm>
            <a:off x="1545166" y="2451099"/>
            <a:ext cx="4431091" cy="3725863"/>
          </a:xfrm>
        </p:spPr>
        <p:txBody>
          <a:bodyPr>
            <a:normAutofit/>
          </a:bodyPr>
          <a:lstStyle/>
          <a:p>
            <a:pPr>
              <a:buFontTx/>
              <a:buChar char="-"/>
            </a:pPr>
            <a:r>
              <a:rPr lang="en-US" sz="2000" dirty="0">
                <a:latin typeface="Nirmala UI" panose="020B0502040204020203" pitchFamily="34" charset="0"/>
                <a:ea typeface="Nirmala UI" panose="020B0502040204020203" pitchFamily="34" charset="0"/>
                <a:cs typeface="Nirmala UI" panose="020B0502040204020203" pitchFamily="34" charset="0"/>
              </a:rPr>
              <a:t>Include proxemics, anthropometrics, ergonomics</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659AC5E6-9344-0480-9EBF-6678AB46D6BB}"/>
              </a:ext>
            </a:extLst>
          </p:cNvPr>
          <p:cNvPicPr>
            <a:picLocks noChangeAspect="1"/>
          </p:cNvPicPr>
          <p:nvPr/>
        </p:nvPicPr>
        <p:blipFill rotWithShape="1">
          <a:blip r:embed="rId3">
            <a:extLst>
              <a:ext uri="{28A0092B-C50C-407E-A947-70E740481C1C}">
                <a14:useLocalDpi xmlns:a14="http://schemas.microsoft.com/office/drawing/2010/main" val="0"/>
              </a:ext>
            </a:extLst>
          </a:blip>
          <a:srcRect l="59" t="10867" r="38749" b="67590"/>
          <a:stretch/>
        </p:blipFill>
        <p:spPr>
          <a:xfrm>
            <a:off x="1040654" y="4165990"/>
            <a:ext cx="4145441" cy="2100155"/>
          </a:xfrm>
          <a:prstGeom prst="rect">
            <a:avLst/>
          </a:prstGeom>
        </p:spPr>
      </p:pic>
      <p:pic>
        <p:nvPicPr>
          <p:cNvPr id="15" name="Picture 14" descr="Diagram&#10;&#10;Description automatically generated">
            <a:extLst>
              <a:ext uri="{FF2B5EF4-FFF2-40B4-BE49-F238E27FC236}">
                <a16:creationId xmlns:a16="http://schemas.microsoft.com/office/drawing/2014/main" id="{366CF003-5A8E-087B-5D30-8AB4E23B8C9C}"/>
              </a:ext>
            </a:extLst>
          </p:cNvPr>
          <p:cNvPicPr>
            <a:picLocks noChangeAspect="1"/>
          </p:cNvPicPr>
          <p:nvPr/>
        </p:nvPicPr>
        <p:blipFill rotWithShape="1">
          <a:blip r:embed="rId4">
            <a:extLst>
              <a:ext uri="{28A0092B-C50C-407E-A947-70E740481C1C}">
                <a14:useLocalDpi xmlns:a14="http://schemas.microsoft.com/office/drawing/2010/main" val="0"/>
              </a:ext>
            </a:extLst>
          </a:blip>
          <a:srcRect r="1219"/>
          <a:stretch/>
        </p:blipFill>
        <p:spPr>
          <a:xfrm>
            <a:off x="8770807" y="1185354"/>
            <a:ext cx="2552980" cy="5254296"/>
          </a:xfrm>
          <a:prstGeom prst="rect">
            <a:avLst/>
          </a:prstGeom>
        </p:spPr>
      </p:pic>
      <p:pic>
        <p:nvPicPr>
          <p:cNvPr id="18" name="Picture 17" descr="A diagram of a house&#10;&#10;Description automatically generated with low confidence">
            <a:extLst>
              <a:ext uri="{FF2B5EF4-FFF2-40B4-BE49-F238E27FC236}">
                <a16:creationId xmlns:a16="http://schemas.microsoft.com/office/drawing/2014/main" id="{678D0337-101F-4DD6-C133-66D5FD5CB0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6196" y="1565835"/>
            <a:ext cx="2098697" cy="5200310"/>
          </a:xfrm>
          <a:prstGeom prst="rect">
            <a:avLst/>
          </a:prstGeom>
        </p:spPr>
      </p:pic>
    </p:spTree>
    <p:extLst>
      <p:ext uri="{BB962C8B-B14F-4D97-AF65-F5344CB8AC3E}">
        <p14:creationId xmlns:p14="http://schemas.microsoft.com/office/powerpoint/2010/main" val="1012348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r>
              <a:rPr lang="en-US" b="1" dirty="0">
                <a:solidFill>
                  <a:srgbClr val="9AAB89"/>
                </a:solidFill>
                <a:latin typeface="Nirmala UI" panose="020B0502040204020203" pitchFamily="34" charset="0"/>
                <a:ea typeface="Nirmala UI" panose="020B0502040204020203" pitchFamily="34" charset="0"/>
                <a:cs typeface="Nirmala UI" panose="020B0502040204020203" pitchFamily="34" charset="0"/>
              </a:rPr>
              <a:t>Literature Review</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Content Placeholder 17" descr="Diagram&#10;&#10;Description automatically generated">
            <a:extLst>
              <a:ext uri="{FF2B5EF4-FFF2-40B4-BE49-F238E27FC236}">
                <a16:creationId xmlns:a16="http://schemas.microsoft.com/office/drawing/2014/main" id="{C94CA0DD-6C0B-5CCE-B9F5-DD001A58CFE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57599" y="2180745"/>
            <a:ext cx="4470399" cy="4677255"/>
          </a:xfrm>
        </p:spPr>
      </p:pic>
    </p:spTree>
    <p:extLst>
      <p:ext uri="{BB962C8B-B14F-4D97-AF65-F5344CB8AC3E}">
        <p14:creationId xmlns:p14="http://schemas.microsoft.com/office/powerpoint/2010/main" val="4157276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3140139" y="2766218"/>
            <a:ext cx="5911721" cy="1325563"/>
          </a:xfrm>
        </p:spPr>
        <p:txBody>
          <a:bodyPr>
            <a:normAutofit/>
          </a:bodyPr>
          <a:lstStyle/>
          <a:p>
            <a:r>
              <a:rPr lang="en-US" sz="5400" b="1" dirty="0">
                <a:solidFill>
                  <a:srgbClr val="9FACB1"/>
                </a:solidFill>
                <a:latin typeface="Nirmala UI" panose="020B0502040204020203" pitchFamily="34" charset="0"/>
                <a:ea typeface="Nirmala UI" panose="020B0502040204020203" pitchFamily="34" charset="0"/>
                <a:cs typeface="Nirmala UI" panose="020B0502040204020203" pitchFamily="34" charset="0"/>
              </a:rPr>
              <a:t>Research Agenda</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5156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r>
              <a:rPr lang="en-US" b="1" dirty="0">
                <a:solidFill>
                  <a:srgbClr val="9FACB1"/>
                </a:solidFill>
                <a:latin typeface="Nirmala UI" panose="020B0502040204020203" pitchFamily="34" charset="0"/>
                <a:ea typeface="Nirmala UI" panose="020B0502040204020203" pitchFamily="34" charset="0"/>
                <a:cs typeface="Nirmala UI" panose="020B0502040204020203" pitchFamily="34" charset="0"/>
              </a:rPr>
              <a:t>Research Agenda</a:t>
            </a:r>
          </a:p>
        </p:txBody>
      </p:sp>
      <p:sp>
        <p:nvSpPr>
          <p:cNvPr id="3" name="Content Placeholder 2">
            <a:extLst>
              <a:ext uri="{FF2B5EF4-FFF2-40B4-BE49-F238E27FC236}">
                <a16:creationId xmlns:a16="http://schemas.microsoft.com/office/drawing/2014/main" id="{0E4D1FC0-3940-C175-F81F-DA69B0EE71A1}"/>
              </a:ext>
            </a:extLst>
          </p:cNvPr>
          <p:cNvSpPr>
            <a:spLocks noGrp="1"/>
          </p:cNvSpPr>
          <p:nvPr>
            <p:ph idx="1"/>
          </p:nvPr>
        </p:nvSpPr>
        <p:spPr>
          <a:xfrm>
            <a:off x="1545166" y="2451099"/>
            <a:ext cx="8873067" cy="3725863"/>
          </a:xfrm>
        </p:spPr>
        <p:txBody>
          <a:bodyPr>
            <a:normAutofit/>
          </a:bodyPr>
          <a:lstStyle/>
          <a:p>
            <a:pPr>
              <a:buFontTx/>
              <a:buChar char="-"/>
            </a:pPr>
            <a:r>
              <a:rPr lang="en-US" sz="2000" dirty="0">
                <a:latin typeface="Nirmala UI" panose="020B0502040204020203" pitchFamily="34" charset="0"/>
                <a:ea typeface="Nirmala UI" panose="020B0502040204020203" pitchFamily="34" charset="0"/>
                <a:cs typeface="Nirmala UI" panose="020B0502040204020203" pitchFamily="34" charset="0"/>
              </a:rPr>
              <a:t>Interview with Tim Riddle, Business Development Lead, </a:t>
            </a:r>
            <a:r>
              <a:rPr lang="en-US" sz="2000" i="1" dirty="0" err="1">
                <a:latin typeface="Nirmala UI" panose="020B0502040204020203" pitchFamily="34" charset="0"/>
                <a:ea typeface="Nirmala UI" panose="020B0502040204020203" pitchFamily="34" charset="0"/>
                <a:cs typeface="Nirmala UI" panose="020B0502040204020203" pitchFamily="34" charset="0"/>
              </a:rPr>
              <a:t>Deltec</a:t>
            </a:r>
            <a:r>
              <a:rPr lang="en-US" sz="2000" i="1" dirty="0">
                <a:latin typeface="Nirmala UI" panose="020B0502040204020203" pitchFamily="34" charset="0"/>
                <a:ea typeface="Nirmala UI" panose="020B0502040204020203" pitchFamily="34" charset="0"/>
                <a:cs typeface="Nirmala UI" panose="020B0502040204020203" pitchFamily="34" charset="0"/>
              </a:rPr>
              <a:t> Homes</a:t>
            </a:r>
          </a:p>
          <a:p>
            <a:pPr>
              <a:buFontTx/>
              <a:buChar char="-"/>
            </a:pPr>
            <a:r>
              <a:rPr lang="en-US" sz="2000" dirty="0">
                <a:latin typeface="Nirmala UI" panose="020B0502040204020203" pitchFamily="34" charset="0"/>
                <a:ea typeface="Nirmala UI" panose="020B0502040204020203" pitchFamily="34" charset="0"/>
                <a:cs typeface="Nirmala UI" panose="020B0502040204020203" pitchFamily="34" charset="0"/>
              </a:rPr>
              <a:t>Most damage they see on their homes is shingle loss and structural damage due to projectiles thrown into the home</a:t>
            </a:r>
          </a:p>
          <a:p>
            <a:pPr>
              <a:buFontTx/>
              <a:buChar char="-"/>
            </a:pPr>
            <a:r>
              <a:rPr lang="en-US" sz="2000" i="1" dirty="0" err="1">
                <a:latin typeface="Nirmala UI" panose="020B0502040204020203" pitchFamily="34" charset="0"/>
                <a:ea typeface="Nirmala UI" panose="020B0502040204020203" pitchFamily="34" charset="0"/>
                <a:cs typeface="Nirmala UI" panose="020B0502040204020203" pitchFamily="34" charset="0"/>
              </a:rPr>
              <a:t>Deltec</a:t>
            </a:r>
            <a:r>
              <a:rPr lang="en-US" sz="2000" i="1" dirty="0">
                <a:latin typeface="Nirmala UI" panose="020B0502040204020203" pitchFamily="34" charset="0"/>
                <a:ea typeface="Nirmala UI" panose="020B0502040204020203" pitchFamily="34" charset="0"/>
                <a:cs typeface="Nirmala UI" panose="020B0502040204020203" pitchFamily="34" charset="0"/>
              </a:rPr>
              <a:t> Homes </a:t>
            </a:r>
            <a:r>
              <a:rPr lang="en-US" sz="2000" dirty="0">
                <a:latin typeface="Nirmala UI" panose="020B0502040204020203" pitchFamily="34" charset="0"/>
                <a:ea typeface="Nirmala UI" panose="020B0502040204020203" pitchFamily="34" charset="0"/>
                <a:cs typeface="Nirmala UI" panose="020B0502040204020203" pitchFamily="34" charset="0"/>
              </a:rPr>
              <a:t>work directly with clients, so the design of the home meets their needs</a:t>
            </a:r>
            <a:endParaRPr lang="en-US" sz="2000" i="1" dirty="0">
              <a:latin typeface="Nirmala UI" panose="020B0502040204020203" pitchFamily="34" charset="0"/>
              <a:ea typeface="Nirmala UI" panose="020B0502040204020203" pitchFamily="34" charset="0"/>
              <a:cs typeface="Nirmala UI" panose="020B0502040204020203" pitchFamily="34" charset="0"/>
            </a:endParaRP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Logo&#10;&#10;Description automatically generated with medium confidence">
            <a:extLst>
              <a:ext uri="{FF2B5EF4-FFF2-40B4-BE49-F238E27FC236}">
                <a16:creationId xmlns:a16="http://schemas.microsoft.com/office/drawing/2014/main" id="{A1D59E68-A135-4E85-AAC8-5B03607EC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2793" y="603632"/>
            <a:ext cx="2578877" cy="1250947"/>
          </a:xfrm>
          <a:prstGeom prst="rect">
            <a:avLst/>
          </a:prstGeom>
        </p:spPr>
      </p:pic>
    </p:spTree>
    <p:extLst>
      <p:ext uri="{BB962C8B-B14F-4D97-AF65-F5344CB8AC3E}">
        <p14:creationId xmlns:p14="http://schemas.microsoft.com/office/powerpoint/2010/main" val="2390851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r>
              <a:rPr lang="en-US" b="1" dirty="0">
                <a:solidFill>
                  <a:srgbClr val="9FACB1"/>
                </a:solidFill>
                <a:latin typeface="Nirmala UI" panose="020B0502040204020203" pitchFamily="34" charset="0"/>
                <a:ea typeface="Nirmala UI" panose="020B0502040204020203" pitchFamily="34" charset="0"/>
                <a:cs typeface="Nirmala UI" panose="020B0502040204020203" pitchFamily="34" charset="0"/>
              </a:rPr>
              <a:t>Research Agenda</a:t>
            </a:r>
          </a:p>
        </p:txBody>
      </p:sp>
      <p:sp>
        <p:nvSpPr>
          <p:cNvPr id="3" name="Content Placeholder 2">
            <a:extLst>
              <a:ext uri="{FF2B5EF4-FFF2-40B4-BE49-F238E27FC236}">
                <a16:creationId xmlns:a16="http://schemas.microsoft.com/office/drawing/2014/main" id="{0E4D1FC0-3940-C175-F81F-DA69B0EE71A1}"/>
              </a:ext>
            </a:extLst>
          </p:cNvPr>
          <p:cNvSpPr>
            <a:spLocks noGrp="1"/>
          </p:cNvSpPr>
          <p:nvPr>
            <p:ph idx="1"/>
          </p:nvPr>
        </p:nvSpPr>
        <p:spPr>
          <a:xfrm>
            <a:off x="1545166" y="2451099"/>
            <a:ext cx="8873067" cy="3725863"/>
          </a:xfrm>
        </p:spPr>
        <p:txBody>
          <a:bodyPr>
            <a:normAutofit/>
          </a:bodyPr>
          <a:lstStyle/>
          <a:p>
            <a:pPr>
              <a:buFontTx/>
              <a:buChar char="-"/>
            </a:pPr>
            <a:r>
              <a:rPr lang="en-US" sz="2000" dirty="0">
                <a:latin typeface="Nirmala UI" panose="020B0502040204020203" pitchFamily="34" charset="0"/>
                <a:ea typeface="Nirmala UI" panose="020B0502040204020203" pitchFamily="34" charset="0"/>
                <a:cs typeface="Nirmala UI" panose="020B0502040204020203" pitchFamily="34" charset="0"/>
              </a:rPr>
              <a:t>Interview with Krista Macy, Architect, </a:t>
            </a:r>
            <a:r>
              <a:rPr lang="en-US" sz="2000" i="1" dirty="0">
                <a:latin typeface="Nirmala UI" panose="020B0502040204020203" pitchFamily="34" charset="0"/>
                <a:ea typeface="Nirmala UI" panose="020B0502040204020203" pitchFamily="34" charset="0"/>
                <a:cs typeface="Nirmala UI" panose="020B0502040204020203" pitchFamily="34" charset="0"/>
              </a:rPr>
              <a:t>University at Buffalo IDEA Center</a:t>
            </a:r>
          </a:p>
          <a:p>
            <a:pPr>
              <a:buFontTx/>
              <a:buChar char="-"/>
            </a:pPr>
            <a:r>
              <a:rPr lang="en-US" sz="2000" dirty="0">
                <a:latin typeface="Nirmala UI" panose="020B0502040204020203" pitchFamily="34" charset="0"/>
                <a:ea typeface="Nirmala UI" panose="020B0502040204020203" pitchFamily="34" charset="0"/>
                <a:cs typeface="Nirmala UI" panose="020B0502040204020203" pitchFamily="34" charset="0"/>
              </a:rPr>
              <a:t>She gave information on universal design and how to make a home accessible and inclusive</a:t>
            </a:r>
          </a:p>
          <a:p>
            <a:pPr>
              <a:buFontTx/>
              <a:buChar char="-"/>
            </a:pPr>
            <a:r>
              <a:rPr lang="en-US" sz="2000" dirty="0">
                <a:latin typeface="Nirmala UI" panose="020B0502040204020203" pitchFamily="34" charset="0"/>
                <a:ea typeface="Nirmala UI" panose="020B0502040204020203" pitchFamily="34" charset="0"/>
                <a:cs typeface="Nirmala UI" panose="020B0502040204020203" pitchFamily="34" charset="0"/>
              </a:rPr>
              <a:t>The IDEA Center’s definition of universal design is</a:t>
            </a:r>
            <a:r>
              <a:rPr lang="en-US" sz="1800" b="0" i="0" u="none" strike="noStrike" baseline="0" dirty="0">
                <a:solidFill>
                  <a:srgbClr val="221E1F"/>
                </a:solidFill>
                <a:latin typeface="Nirmala UI" panose="020B0502040204020203" pitchFamily="34" charset="0"/>
              </a:rPr>
              <a:t> </a:t>
            </a:r>
            <a:r>
              <a:rPr lang="en-US" sz="2000" b="0" i="0" u="none" strike="noStrike" baseline="0" dirty="0">
                <a:solidFill>
                  <a:srgbClr val="221E1F"/>
                </a:solidFill>
                <a:latin typeface="Nirmala UI" panose="020B0502040204020203" pitchFamily="34" charset="0"/>
              </a:rPr>
              <a:t>a process that enables and empowers a diverse population through human performance, health and wellness, and social participation </a:t>
            </a:r>
          </a:p>
          <a:p>
            <a:pPr>
              <a:buFontTx/>
              <a:buChar char="-"/>
            </a:pPr>
            <a:r>
              <a:rPr lang="en-US" sz="2000" dirty="0">
                <a:latin typeface="Nirmala UI" panose="020B0502040204020203" pitchFamily="34" charset="0"/>
                <a:ea typeface="Nirmala UI" panose="020B0502040204020203" pitchFamily="34" charset="0"/>
                <a:cs typeface="Nirmala UI" panose="020B0502040204020203" pitchFamily="34" charset="0"/>
              </a:rPr>
              <a:t>“Something that is universally designed, should be accessible” </a:t>
            </a:r>
          </a:p>
          <a:p>
            <a:pPr>
              <a:buFontTx/>
              <a:buChar char="-"/>
            </a:pPr>
            <a:endParaRPr lang="en-US" sz="2000" i="1" dirty="0">
              <a:latin typeface="Nirmala UI" panose="020B0502040204020203" pitchFamily="34" charset="0"/>
              <a:ea typeface="Nirmala UI" panose="020B0502040204020203" pitchFamily="34" charset="0"/>
              <a:cs typeface="Nirmala UI" panose="020B0502040204020203" pitchFamily="34" charset="0"/>
            </a:endParaRP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Text&#10;&#10;Description automatically generated">
            <a:extLst>
              <a:ext uri="{FF2B5EF4-FFF2-40B4-BE49-F238E27FC236}">
                <a16:creationId xmlns:a16="http://schemas.microsoft.com/office/drawing/2014/main" id="{766877CC-D25B-1283-8A64-FF7421F90D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4614" y="348356"/>
            <a:ext cx="4673313" cy="1561754"/>
          </a:xfrm>
          <a:prstGeom prst="rect">
            <a:avLst/>
          </a:prstGeom>
        </p:spPr>
      </p:pic>
    </p:spTree>
    <p:extLst>
      <p:ext uri="{BB962C8B-B14F-4D97-AF65-F5344CB8AC3E}">
        <p14:creationId xmlns:p14="http://schemas.microsoft.com/office/powerpoint/2010/main" val="2214884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r>
              <a:rPr lang="en-US" b="1" dirty="0">
                <a:solidFill>
                  <a:srgbClr val="9FACB1"/>
                </a:solidFill>
                <a:latin typeface="Nirmala UI" panose="020B0502040204020203" pitchFamily="34" charset="0"/>
                <a:ea typeface="Nirmala UI" panose="020B0502040204020203" pitchFamily="34" charset="0"/>
                <a:cs typeface="Nirmala UI" panose="020B0502040204020203" pitchFamily="34" charset="0"/>
              </a:rPr>
              <a:t>Research Agenda</a:t>
            </a:r>
          </a:p>
        </p:txBody>
      </p:sp>
      <p:sp>
        <p:nvSpPr>
          <p:cNvPr id="3" name="Content Placeholder 2">
            <a:extLst>
              <a:ext uri="{FF2B5EF4-FFF2-40B4-BE49-F238E27FC236}">
                <a16:creationId xmlns:a16="http://schemas.microsoft.com/office/drawing/2014/main" id="{0E4D1FC0-3940-C175-F81F-DA69B0EE71A1}"/>
              </a:ext>
            </a:extLst>
          </p:cNvPr>
          <p:cNvSpPr>
            <a:spLocks noGrp="1"/>
          </p:cNvSpPr>
          <p:nvPr>
            <p:ph idx="1"/>
          </p:nvPr>
        </p:nvSpPr>
        <p:spPr>
          <a:xfrm>
            <a:off x="1545166" y="2451099"/>
            <a:ext cx="8873067" cy="3725863"/>
          </a:xfrm>
        </p:spPr>
        <p:txBody>
          <a:bodyPr>
            <a:normAutofit/>
          </a:bodyPr>
          <a:lstStyle/>
          <a:p>
            <a:pPr>
              <a:buFontTx/>
              <a:buChar char="-"/>
            </a:pPr>
            <a:r>
              <a:rPr lang="en-US" sz="2000" dirty="0">
                <a:latin typeface="Nirmala UI" panose="020B0502040204020203" pitchFamily="34" charset="0"/>
                <a:ea typeface="Nirmala UI" panose="020B0502040204020203" pitchFamily="34" charset="0"/>
                <a:cs typeface="Nirmala UI" panose="020B0502040204020203" pitchFamily="34" charset="0"/>
              </a:rPr>
              <a:t>Interview with Dominique Curle, Interior Designer</a:t>
            </a:r>
            <a:r>
              <a:rPr lang="en-US" sz="2000" i="1" dirty="0">
                <a:latin typeface="Nirmala UI" panose="020B0502040204020203" pitchFamily="34" charset="0"/>
                <a:ea typeface="Nirmala UI" panose="020B0502040204020203" pitchFamily="34" charset="0"/>
                <a:cs typeface="Nirmala UI" panose="020B0502040204020203" pitchFamily="34" charset="0"/>
              </a:rPr>
              <a:t>, Garcia Stromberg</a:t>
            </a:r>
            <a:endParaRPr lang="en-US" sz="2000" dirty="0">
              <a:latin typeface="Nirmala UI" panose="020B0502040204020203" pitchFamily="34" charset="0"/>
              <a:ea typeface="Nirmala UI" panose="020B0502040204020203" pitchFamily="34" charset="0"/>
              <a:cs typeface="Nirmala UI" panose="020B0502040204020203" pitchFamily="34" charset="0"/>
            </a:endParaRPr>
          </a:p>
          <a:p>
            <a:pPr>
              <a:buFontTx/>
              <a:buChar char="-"/>
            </a:pPr>
            <a:r>
              <a:rPr lang="en-US" sz="2000" dirty="0">
                <a:latin typeface="Nirmala UI" panose="020B0502040204020203" pitchFamily="34" charset="0"/>
                <a:ea typeface="Nirmala UI" panose="020B0502040204020203" pitchFamily="34" charset="0"/>
                <a:cs typeface="Nirmala UI" panose="020B0502040204020203" pitchFamily="34" charset="0"/>
              </a:rPr>
              <a:t>Designer located in Florida</a:t>
            </a:r>
          </a:p>
          <a:p>
            <a:pPr>
              <a:buFontTx/>
              <a:buChar char="-"/>
            </a:pPr>
            <a:r>
              <a:rPr lang="en-US" sz="2000" dirty="0">
                <a:latin typeface="Nirmala UI" panose="020B0502040204020203" pitchFamily="34" charset="0"/>
                <a:ea typeface="Nirmala UI" panose="020B0502040204020203" pitchFamily="34" charset="0"/>
                <a:cs typeface="Nirmala UI" panose="020B0502040204020203" pitchFamily="34" charset="0"/>
              </a:rPr>
              <a:t>Gave insight on designing in Florida</a:t>
            </a:r>
          </a:p>
          <a:p>
            <a:pPr>
              <a:buFontTx/>
              <a:buChar char="-"/>
            </a:pPr>
            <a:r>
              <a:rPr lang="en-US" sz="2000" dirty="0">
                <a:latin typeface="Nirmala UI" panose="020B0502040204020203" pitchFamily="34" charset="0"/>
                <a:ea typeface="Nirmala UI" panose="020B0502040204020203" pitchFamily="34" charset="0"/>
                <a:cs typeface="Nirmala UI" panose="020B0502040204020203" pitchFamily="34" charset="0"/>
              </a:rPr>
              <a:t>Florida codes are strict because of hurricanes </a:t>
            </a:r>
          </a:p>
          <a:p>
            <a:pPr>
              <a:buFontTx/>
              <a:buChar char="-"/>
            </a:pPr>
            <a:r>
              <a:rPr lang="en-US" sz="2000" dirty="0">
                <a:latin typeface="Nirmala UI" panose="020B0502040204020203" pitchFamily="34" charset="0"/>
                <a:ea typeface="Nirmala UI" panose="020B0502040204020203" pitchFamily="34" charset="0"/>
                <a:cs typeface="Nirmala UI" panose="020B0502040204020203" pitchFamily="34" charset="0"/>
              </a:rPr>
              <a:t>All products used in a home need to be approved along with the architectural drawings</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Logo&#10;&#10;Description automatically generated">
            <a:extLst>
              <a:ext uri="{FF2B5EF4-FFF2-40B4-BE49-F238E27FC236}">
                <a16:creationId xmlns:a16="http://schemas.microsoft.com/office/drawing/2014/main" id="{7C78DB77-565D-1DC3-8243-30E8A8BCF2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9212" y="279138"/>
            <a:ext cx="1286934" cy="1286934"/>
          </a:xfrm>
          <a:prstGeom prst="rect">
            <a:avLst/>
          </a:prstGeom>
        </p:spPr>
      </p:pic>
    </p:spTree>
    <p:extLst>
      <p:ext uri="{BB962C8B-B14F-4D97-AF65-F5344CB8AC3E}">
        <p14:creationId xmlns:p14="http://schemas.microsoft.com/office/powerpoint/2010/main" val="3196266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3140139" y="2766218"/>
            <a:ext cx="5911721" cy="1325563"/>
          </a:xfrm>
        </p:spPr>
        <p:txBody>
          <a:bodyPr>
            <a:normAutofit/>
          </a:bodyPr>
          <a:lstStyle/>
          <a:p>
            <a:r>
              <a:rPr lang="en-US" sz="5400"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Creative Agenda</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9157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r>
              <a:rPr lang="en-US" b="1" dirty="0">
                <a:solidFill>
                  <a:srgbClr val="68646F"/>
                </a:solidFill>
                <a:latin typeface="Nirmala UI" panose="020B0502040204020203" pitchFamily="34" charset="0"/>
                <a:ea typeface="Nirmala UI" panose="020B0502040204020203" pitchFamily="34" charset="0"/>
                <a:cs typeface="Nirmala UI" panose="020B0502040204020203" pitchFamily="34" charset="0"/>
              </a:rPr>
              <a:t>Gillian Kostek</a:t>
            </a:r>
          </a:p>
        </p:txBody>
      </p:sp>
      <p:sp>
        <p:nvSpPr>
          <p:cNvPr id="3" name="Content Placeholder 2">
            <a:extLst>
              <a:ext uri="{FF2B5EF4-FFF2-40B4-BE49-F238E27FC236}">
                <a16:creationId xmlns:a16="http://schemas.microsoft.com/office/drawing/2014/main" id="{0E4D1FC0-3940-C175-F81F-DA69B0EE71A1}"/>
              </a:ext>
            </a:extLst>
          </p:cNvPr>
          <p:cNvSpPr>
            <a:spLocks noGrp="1"/>
          </p:cNvSpPr>
          <p:nvPr>
            <p:ph idx="1"/>
          </p:nvPr>
        </p:nvSpPr>
        <p:spPr>
          <a:xfrm>
            <a:off x="1545166" y="2451099"/>
            <a:ext cx="9808633" cy="3725863"/>
          </a:xfrm>
        </p:spPr>
        <p:txBody>
          <a:bodyPr>
            <a:normAutofit/>
          </a:bodyPr>
          <a:lstStyle/>
          <a:p>
            <a:pPr>
              <a:buFontTx/>
              <a:buChar char="-"/>
            </a:pPr>
            <a:r>
              <a:rPr lang="en-US" sz="2000" dirty="0">
                <a:latin typeface="Nirmala UI" panose="020B0502040204020203" pitchFamily="34" charset="0"/>
                <a:ea typeface="Nirmala UI" panose="020B0502040204020203" pitchFamily="34" charset="0"/>
                <a:cs typeface="Nirmala UI" panose="020B0502040204020203" pitchFamily="34" charset="0"/>
              </a:rPr>
              <a:t>4</a:t>
            </a:r>
            <a:r>
              <a:rPr lang="en-US" sz="2000" baseline="30000" dirty="0">
                <a:latin typeface="Nirmala UI" panose="020B0502040204020203" pitchFamily="34" charset="0"/>
                <a:ea typeface="Nirmala UI" panose="020B0502040204020203" pitchFamily="34" charset="0"/>
                <a:cs typeface="Nirmala UI" panose="020B0502040204020203" pitchFamily="34" charset="0"/>
              </a:rPr>
              <a:t>th</a:t>
            </a:r>
            <a:r>
              <a:rPr lang="en-US" sz="2000" dirty="0">
                <a:latin typeface="Nirmala UI" panose="020B0502040204020203" pitchFamily="34" charset="0"/>
                <a:ea typeface="Nirmala UI" panose="020B0502040204020203" pitchFamily="34" charset="0"/>
                <a:cs typeface="Nirmala UI" panose="020B0502040204020203" pitchFamily="34" charset="0"/>
              </a:rPr>
              <a:t> Year Interior Design Student </a:t>
            </a:r>
          </a:p>
          <a:p>
            <a:pPr>
              <a:buFontTx/>
              <a:buChar char="-"/>
            </a:pPr>
            <a:r>
              <a:rPr lang="en-US" sz="2000" dirty="0">
                <a:latin typeface="Nirmala UI" panose="020B0502040204020203" pitchFamily="34" charset="0"/>
                <a:ea typeface="Nirmala UI" panose="020B0502040204020203" pitchFamily="34" charset="0"/>
                <a:cs typeface="Nirmala UI" panose="020B0502040204020203" pitchFamily="34" charset="0"/>
              </a:rPr>
              <a:t>Rochester Institute of Technology</a:t>
            </a:r>
          </a:p>
          <a:p>
            <a:pPr>
              <a:buFontTx/>
              <a:buChar char="-"/>
            </a:pPr>
            <a:r>
              <a:rPr lang="en-US" sz="2000" dirty="0">
                <a:latin typeface="Nirmala UI" panose="020B0502040204020203" pitchFamily="34" charset="0"/>
                <a:ea typeface="Nirmala UI" panose="020B0502040204020203" pitchFamily="34" charset="0"/>
                <a:cs typeface="Nirmala UI" panose="020B0502040204020203" pitchFamily="34" charset="0"/>
              </a:rPr>
              <a:t>Class of 2023</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tree, outdoor, person, clothing&#10;&#10;Description automatically generated">
            <a:extLst>
              <a:ext uri="{FF2B5EF4-FFF2-40B4-BE49-F238E27FC236}">
                <a16:creationId xmlns:a16="http://schemas.microsoft.com/office/drawing/2014/main" id="{2372E223-E7CE-73E6-6113-E4DFD5D59620}"/>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7120466" y="1957486"/>
            <a:ext cx="3415829" cy="4554439"/>
          </a:xfrm>
          <a:prstGeom prst="roundRect">
            <a:avLst>
              <a:gd name="adj" fmla="val 16667"/>
            </a:avLst>
          </a:prstGeom>
          <a:ln w="12700">
            <a:solidFill>
              <a:srgbClr val="68646F"/>
            </a:solidFill>
          </a:ln>
          <a:effectLst/>
        </p:spPr>
      </p:pic>
    </p:spTree>
    <p:extLst>
      <p:ext uri="{BB962C8B-B14F-4D97-AF65-F5344CB8AC3E}">
        <p14:creationId xmlns:p14="http://schemas.microsoft.com/office/powerpoint/2010/main" val="3451901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r>
              <a:rPr lang="en-US"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Creative Agenda: Project Statement</a:t>
            </a:r>
          </a:p>
        </p:txBody>
      </p:sp>
      <p:sp>
        <p:nvSpPr>
          <p:cNvPr id="3" name="Content Placeholder 2">
            <a:extLst>
              <a:ext uri="{FF2B5EF4-FFF2-40B4-BE49-F238E27FC236}">
                <a16:creationId xmlns:a16="http://schemas.microsoft.com/office/drawing/2014/main" id="{0E4D1FC0-3940-C175-F81F-DA69B0EE71A1}"/>
              </a:ext>
            </a:extLst>
          </p:cNvPr>
          <p:cNvSpPr>
            <a:spLocks noGrp="1"/>
          </p:cNvSpPr>
          <p:nvPr>
            <p:ph idx="1"/>
          </p:nvPr>
        </p:nvSpPr>
        <p:spPr>
          <a:xfrm>
            <a:off x="1545166" y="2451099"/>
            <a:ext cx="8873067" cy="3725863"/>
          </a:xfrm>
        </p:spPr>
        <p:txBody>
          <a:bodyPr>
            <a:normAutofit/>
          </a:bodyPr>
          <a:lstStyle/>
          <a:p>
            <a:pPr marL="0" indent="0">
              <a:lnSpc>
                <a:spcPct val="100000"/>
              </a:lnSpc>
              <a:buNone/>
            </a:pPr>
            <a:r>
              <a:rPr lang="en-US" sz="2000" b="0" i="0" u="none" strike="noStrike" dirty="0">
                <a:effectLst/>
                <a:latin typeface="Nirmala UI" panose="020B0502040204020203" pitchFamily="34" charset="0"/>
                <a:ea typeface="Nirmala UI" panose="020B0502040204020203" pitchFamily="34" charset="0"/>
                <a:cs typeface="Nirmala UI" panose="020B0502040204020203" pitchFamily="34" charset="0"/>
              </a:rPr>
              <a:t>Florida is home to many coastal homes where many hurricanes make landfall. Many homes on the coast are not accessible nor inclusive because of many factors. For example, many homes are on pilings which does not make it accessible for some differently-abled individuals. By looking into how hurricane-resistant housing can be rethought to be more inclusive, many people would be able to stay living on the coast. This also could prevent people whose homes were destroyed by coastal storms from moving inland and disrupting inland communities. </a:t>
            </a:r>
            <a:endParaRPr lang="en-US" sz="2000" i="1" dirty="0">
              <a:latin typeface="Nirmala UI" panose="020B0502040204020203" pitchFamily="34" charset="0"/>
              <a:ea typeface="Nirmala UI" panose="020B0502040204020203" pitchFamily="34" charset="0"/>
              <a:cs typeface="Nirmala UI" panose="020B0502040204020203" pitchFamily="34" charset="0"/>
            </a:endParaRP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1223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r>
              <a:rPr lang="en-US"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Program Goals &amp; Objectives</a:t>
            </a:r>
          </a:p>
        </p:txBody>
      </p:sp>
      <p:sp>
        <p:nvSpPr>
          <p:cNvPr id="3" name="Content Placeholder 2">
            <a:extLst>
              <a:ext uri="{FF2B5EF4-FFF2-40B4-BE49-F238E27FC236}">
                <a16:creationId xmlns:a16="http://schemas.microsoft.com/office/drawing/2014/main" id="{0E4D1FC0-3940-C175-F81F-DA69B0EE71A1}"/>
              </a:ext>
            </a:extLst>
          </p:cNvPr>
          <p:cNvSpPr>
            <a:spLocks noGrp="1"/>
          </p:cNvSpPr>
          <p:nvPr>
            <p:ph idx="1"/>
          </p:nvPr>
        </p:nvSpPr>
        <p:spPr>
          <a:xfrm>
            <a:off x="1545167" y="2451099"/>
            <a:ext cx="9215966" cy="3725863"/>
          </a:xfrm>
        </p:spPr>
        <p:txBody>
          <a:bodyPr>
            <a:normAutofit/>
          </a:bodyPr>
          <a:lstStyle/>
          <a:p>
            <a:pPr>
              <a:lnSpc>
                <a:spcPct val="100000"/>
              </a:lnSpc>
              <a:buFontTx/>
              <a:buChar char="-"/>
            </a:pPr>
            <a:r>
              <a:rPr lang="en-US" sz="2000" dirty="0">
                <a:latin typeface="Nirmala UI" panose="020B0502040204020203" pitchFamily="34" charset="0"/>
                <a:ea typeface="Nirmala UI" panose="020B0502040204020203" pitchFamily="34" charset="0"/>
                <a:cs typeface="Nirmala UI" panose="020B0502040204020203" pitchFamily="34" charset="0"/>
              </a:rPr>
              <a:t>Keep people in their coastal homes</a:t>
            </a:r>
          </a:p>
          <a:p>
            <a:pPr>
              <a:lnSpc>
                <a:spcPct val="100000"/>
              </a:lnSpc>
              <a:buFontTx/>
              <a:buChar char="-"/>
            </a:pPr>
            <a:r>
              <a:rPr lang="en-US" sz="2000" dirty="0">
                <a:latin typeface="Nirmala UI" panose="020B0502040204020203" pitchFamily="34" charset="0"/>
                <a:ea typeface="Nirmala UI" panose="020B0502040204020203" pitchFamily="34" charset="0"/>
                <a:cs typeface="Nirmala UI" panose="020B0502040204020203" pitchFamily="34" charset="0"/>
              </a:rPr>
              <a:t>Make hurricane resistant housing accessible and inclusive to all</a:t>
            </a:r>
          </a:p>
          <a:p>
            <a:pPr>
              <a:lnSpc>
                <a:spcPct val="100000"/>
              </a:lnSpc>
              <a:buFontTx/>
              <a:buChar char="-"/>
            </a:pPr>
            <a:r>
              <a:rPr lang="en-US" sz="2000" dirty="0">
                <a:latin typeface="Nirmala UI" panose="020B0502040204020203" pitchFamily="34" charset="0"/>
                <a:ea typeface="Nirmala UI" panose="020B0502040204020203" pitchFamily="34" charset="0"/>
                <a:cs typeface="Nirmala UI" panose="020B0502040204020203" pitchFamily="34" charset="0"/>
              </a:rPr>
              <a:t>Rethink how interiors of hurricane resistant homes could be universally designed</a:t>
            </a:r>
          </a:p>
          <a:p>
            <a:pPr>
              <a:lnSpc>
                <a:spcPct val="100000"/>
              </a:lnSpc>
              <a:buFontTx/>
              <a:buChar char="-"/>
            </a:pPr>
            <a:r>
              <a:rPr lang="en-US" sz="2000" dirty="0">
                <a:latin typeface="Nirmala UI" panose="020B0502040204020203" pitchFamily="34" charset="0"/>
                <a:ea typeface="Nirmala UI" panose="020B0502040204020203" pitchFamily="34" charset="0"/>
                <a:cs typeface="Nirmala UI" panose="020B0502040204020203" pitchFamily="34" charset="0"/>
              </a:rPr>
              <a:t>Include human factors into the design such as universal design, ergonomics, anthropometrics, designing for diverse populations, and demographics</a:t>
            </a:r>
          </a:p>
          <a:p>
            <a:pPr>
              <a:lnSpc>
                <a:spcPct val="100000"/>
              </a:lnSpc>
              <a:buFontTx/>
              <a:buChar char="-"/>
            </a:pPr>
            <a:r>
              <a:rPr lang="en-US" sz="2000" dirty="0">
                <a:latin typeface="Nirmala UI" panose="020B0502040204020203" pitchFamily="34" charset="0"/>
                <a:ea typeface="Nirmala UI" panose="020B0502040204020203" pitchFamily="34" charset="0"/>
                <a:cs typeface="Nirmala UI" panose="020B0502040204020203" pitchFamily="34" charset="0"/>
              </a:rPr>
              <a:t>Use </a:t>
            </a:r>
            <a:r>
              <a:rPr lang="en-US" sz="2000" i="1" dirty="0" err="1">
                <a:latin typeface="Nirmala UI" panose="020B0502040204020203" pitchFamily="34" charset="0"/>
                <a:ea typeface="Nirmala UI" panose="020B0502040204020203" pitchFamily="34" charset="0"/>
                <a:cs typeface="Nirmala UI" panose="020B0502040204020203" pitchFamily="34" charset="0"/>
              </a:rPr>
              <a:t>Deltec</a:t>
            </a:r>
            <a:r>
              <a:rPr lang="en-US" sz="2000" i="1" dirty="0">
                <a:latin typeface="Nirmala UI" panose="020B0502040204020203" pitchFamily="34" charset="0"/>
                <a:ea typeface="Nirmala UI" panose="020B0502040204020203" pitchFamily="34" charset="0"/>
                <a:cs typeface="Nirmala UI" panose="020B0502040204020203" pitchFamily="34" charset="0"/>
              </a:rPr>
              <a:t> Homes</a:t>
            </a:r>
            <a:r>
              <a:rPr lang="en-US" sz="2000" dirty="0">
                <a:latin typeface="Nirmala UI" panose="020B0502040204020203" pitchFamily="34" charset="0"/>
                <a:ea typeface="Nirmala UI" panose="020B0502040204020203" pitchFamily="34" charset="0"/>
                <a:cs typeface="Nirmala UI" panose="020B0502040204020203" pitchFamily="34" charset="0"/>
              </a:rPr>
              <a:t> floor plan as a base and redesign the interior to include human factors</a:t>
            </a:r>
          </a:p>
          <a:p>
            <a:pPr marL="0" indent="0">
              <a:lnSpc>
                <a:spcPct val="100000"/>
              </a:lnSpc>
              <a:buNone/>
            </a:pPr>
            <a:endParaRPr lang="en-US" sz="2000" i="1" dirty="0">
              <a:latin typeface="Nirmala UI" panose="020B0502040204020203" pitchFamily="34" charset="0"/>
              <a:ea typeface="Nirmala UI" panose="020B0502040204020203" pitchFamily="34" charset="0"/>
              <a:cs typeface="Nirmala UI" panose="020B0502040204020203" pitchFamily="34" charset="0"/>
            </a:endParaRP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86599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r>
              <a:rPr lang="en-US"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Project Site</a:t>
            </a:r>
          </a:p>
        </p:txBody>
      </p:sp>
      <p:sp>
        <p:nvSpPr>
          <p:cNvPr id="3" name="Content Placeholder 2">
            <a:extLst>
              <a:ext uri="{FF2B5EF4-FFF2-40B4-BE49-F238E27FC236}">
                <a16:creationId xmlns:a16="http://schemas.microsoft.com/office/drawing/2014/main" id="{0E4D1FC0-3940-C175-F81F-DA69B0EE71A1}"/>
              </a:ext>
            </a:extLst>
          </p:cNvPr>
          <p:cNvSpPr>
            <a:spLocks noGrp="1"/>
          </p:cNvSpPr>
          <p:nvPr>
            <p:ph idx="1"/>
          </p:nvPr>
        </p:nvSpPr>
        <p:spPr>
          <a:xfrm>
            <a:off x="1545167" y="2451099"/>
            <a:ext cx="9215966" cy="3725863"/>
          </a:xfrm>
        </p:spPr>
        <p:txBody>
          <a:bodyPr>
            <a:normAutofit/>
          </a:bodyPr>
          <a:lstStyle/>
          <a:p>
            <a:pPr marR="152400" rtl="0" fontAlgn="base">
              <a:lnSpc>
                <a:spcPct val="150000"/>
              </a:lnSpc>
              <a:spcBef>
                <a:spcPts val="0"/>
              </a:spcBef>
              <a:spcAft>
                <a:spcPts val="0"/>
              </a:spcAft>
              <a:buFontTx/>
              <a:buChar char="-"/>
            </a:pPr>
            <a:r>
              <a:rPr lang="en-US" sz="1800" b="0" i="0" u="none" strike="noStrike" dirty="0">
                <a:solidFill>
                  <a:srgbClr val="2A2A33"/>
                </a:solidFill>
                <a:effectLst/>
                <a:latin typeface="Nirmala UI" panose="020B0502040204020203" pitchFamily="34" charset="0"/>
                <a:ea typeface="Nirmala UI" panose="020B0502040204020203" pitchFamily="34" charset="0"/>
                <a:cs typeface="Nirmala UI" panose="020B0502040204020203" pitchFamily="34" charset="0"/>
              </a:rPr>
              <a:t>2100 Bay Dr, Pompano Beach, FL 33062</a:t>
            </a:r>
          </a:p>
          <a:p>
            <a:pPr marR="152400" rtl="0" fontAlgn="base">
              <a:lnSpc>
                <a:spcPct val="150000"/>
              </a:lnSpc>
              <a:spcBef>
                <a:spcPts val="0"/>
              </a:spcBef>
              <a:spcAft>
                <a:spcPts val="0"/>
              </a:spcAft>
              <a:buFontTx/>
              <a:buChar char="-"/>
            </a:pPr>
            <a:r>
              <a:rPr lang="en-US" sz="1800" dirty="0">
                <a:solidFill>
                  <a:srgbClr val="2A2A33"/>
                </a:solidFill>
                <a:latin typeface="Nirmala UI" panose="020B0502040204020203" pitchFamily="34" charset="0"/>
                <a:ea typeface="Nirmala UI" panose="020B0502040204020203" pitchFamily="34" charset="0"/>
                <a:cs typeface="Nirmala UI" panose="020B0502040204020203" pitchFamily="34" charset="0"/>
              </a:rPr>
              <a:t>Zoning: RS – 2: Single Family Residence</a:t>
            </a:r>
          </a:p>
          <a:p>
            <a:pPr marR="152400" rtl="0" fontAlgn="base">
              <a:lnSpc>
                <a:spcPct val="150000"/>
              </a:lnSpc>
              <a:spcBef>
                <a:spcPts val="0"/>
              </a:spcBef>
              <a:spcAft>
                <a:spcPts val="0"/>
              </a:spcAft>
              <a:buFontTx/>
              <a:buChar char="-"/>
            </a:pPr>
            <a:r>
              <a:rPr lang="en-US" sz="1800" b="0" i="0" u="none" strike="noStrike" dirty="0">
                <a:solidFill>
                  <a:srgbClr val="2A2A33"/>
                </a:solidFill>
                <a:effectLst/>
                <a:latin typeface="Nirmala UI" panose="020B0502040204020203" pitchFamily="34" charset="0"/>
                <a:ea typeface="Nirmala UI" panose="020B0502040204020203" pitchFamily="34" charset="0"/>
                <a:cs typeface="Nirmala UI" panose="020B0502040204020203" pitchFamily="34" charset="0"/>
              </a:rPr>
              <a:t>Located on the East Coast of Florida</a:t>
            </a:r>
            <a:endParaRPr lang="en-US" sz="1800" b="0"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endParaRPr>
          </a:p>
          <a:p>
            <a:pPr marL="0" indent="0">
              <a:lnSpc>
                <a:spcPct val="100000"/>
              </a:lnSpc>
              <a:buNone/>
            </a:pPr>
            <a:endParaRPr lang="en-US" sz="2000" i="1" dirty="0">
              <a:latin typeface="Nirmala UI" panose="020B0502040204020203" pitchFamily="34" charset="0"/>
              <a:ea typeface="Nirmala UI" panose="020B0502040204020203" pitchFamily="34" charset="0"/>
              <a:cs typeface="Nirmala UI" panose="020B0502040204020203" pitchFamily="34" charset="0"/>
            </a:endParaRP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F642F4D-46CE-E596-924C-B7DCE734C0A8}"/>
              </a:ext>
            </a:extLst>
          </p:cNvPr>
          <p:cNvPicPr>
            <a:picLocks noChangeAspect="1"/>
          </p:cNvPicPr>
          <p:nvPr/>
        </p:nvPicPr>
        <p:blipFill rotWithShape="1">
          <a:blip r:embed="rId2">
            <a:extLst>
              <a:ext uri="{28A0092B-C50C-407E-A947-70E740481C1C}">
                <a14:useLocalDpi xmlns:a14="http://schemas.microsoft.com/office/drawing/2010/main" val="0"/>
              </a:ext>
            </a:extLst>
          </a:blip>
          <a:srcRect l="28770" t="21358" r="38541" b="58714"/>
          <a:stretch/>
        </p:blipFill>
        <p:spPr>
          <a:xfrm>
            <a:off x="2113267" y="4351867"/>
            <a:ext cx="2649234" cy="2324100"/>
          </a:xfrm>
          <a:prstGeom prst="rect">
            <a:avLst/>
          </a:prstGeom>
        </p:spPr>
      </p:pic>
      <p:pic>
        <p:nvPicPr>
          <p:cNvPr id="15" name="Picture 14" descr="A picture containing sky, water, outdoor, nature&#10;&#10;Description automatically generated">
            <a:extLst>
              <a:ext uri="{FF2B5EF4-FFF2-40B4-BE49-F238E27FC236}">
                <a16:creationId xmlns:a16="http://schemas.microsoft.com/office/drawing/2014/main" id="{406AEDE8-13CB-9A10-FFE9-300BA82042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9017" y="2333635"/>
            <a:ext cx="5328003" cy="3543330"/>
          </a:xfrm>
          <a:prstGeom prst="rect">
            <a:avLst/>
          </a:prstGeom>
        </p:spPr>
      </p:pic>
    </p:spTree>
    <p:extLst>
      <p:ext uri="{BB962C8B-B14F-4D97-AF65-F5344CB8AC3E}">
        <p14:creationId xmlns:p14="http://schemas.microsoft.com/office/powerpoint/2010/main" val="178210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r>
              <a:rPr lang="en-US"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Major Hurricane Paths (2000 – 2022)</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ontent Placeholder 16" descr="Chart&#10;&#10;Description automatically generated">
            <a:extLst>
              <a:ext uri="{FF2B5EF4-FFF2-40B4-BE49-F238E27FC236}">
                <a16:creationId xmlns:a16="http://schemas.microsoft.com/office/drawing/2014/main" id="{4FA3E9DB-F4B9-CFD2-87A1-7ED8007C81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6421" y="2333635"/>
            <a:ext cx="8299157" cy="4344915"/>
          </a:xfrm>
        </p:spPr>
      </p:pic>
    </p:spTree>
    <p:extLst>
      <p:ext uri="{BB962C8B-B14F-4D97-AF65-F5344CB8AC3E}">
        <p14:creationId xmlns:p14="http://schemas.microsoft.com/office/powerpoint/2010/main" val="469686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r>
              <a:rPr lang="en-US"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Site Setbacks</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Content Placeholder 16" descr="Chart&#10;&#10;Description automatically generated with medium confidence">
            <a:extLst>
              <a:ext uri="{FF2B5EF4-FFF2-40B4-BE49-F238E27FC236}">
                <a16:creationId xmlns:a16="http://schemas.microsoft.com/office/drawing/2014/main" id="{5F85C129-514B-CE84-A36A-0B5A8F4FED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92051" y="2119359"/>
            <a:ext cx="7514516" cy="4692800"/>
          </a:xfrm>
        </p:spPr>
      </p:pic>
      <p:sp>
        <p:nvSpPr>
          <p:cNvPr id="18" name="Rectangle 17">
            <a:extLst>
              <a:ext uri="{FF2B5EF4-FFF2-40B4-BE49-F238E27FC236}">
                <a16:creationId xmlns:a16="http://schemas.microsoft.com/office/drawing/2014/main" id="{F79DB698-C582-2507-00BE-95D9ABDA2344}"/>
              </a:ext>
            </a:extLst>
          </p:cNvPr>
          <p:cNvSpPr/>
          <p:nvPr/>
        </p:nvSpPr>
        <p:spPr>
          <a:xfrm>
            <a:off x="9901767" y="6231467"/>
            <a:ext cx="461433" cy="423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AEE1911-8874-DD40-78DC-9741BAFAFE87}"/>
              </a:ext>
            </a:extLst>
          </p:cNvPr>
          <p:cNvSpPr/>
          <p:nvPr/>
        </p:nvSpPr>
        <p:spPr>
          <a:xfrm>
            <a:off x="7633855" y="5310909"/>
            <a:ext cx="2623127" cy="1219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E7D20CB-1330-FBA8-EE97-E7A60250D096}"/>
              </a:ext>
            </a:extLst>
          </p:cNvPr>
          <p:cNvSpPr txBox="1">
            <a:spLocks/>
          </p:cNvSpPr>
          <p:nvPr/>
        </p:nvSpPr>
        <p:spPr>
          <a:xfrm>
            <a:off x="7705391" y="5310910"/>
            <a:ext cx="3607976" cy="1501249"/>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152400" fontAlgn="base">
              <a:lnSpc>
                <a:spcPct val="150000"/>
              </a:lnSpc>
              <a:spcBef>
                <a:spcPts val="0"/>
              </a:spcBef>
              <a:buFontTx/>
              <a:buChar char="-"/>
            </a:pPr>
            <a:r>
              <a:rPr lang="en-US" sz="2300" dirty="0">
                <a:solidFill>
                  <a:srgbClr val="2A2A33"/>
                </a:solidFill>
                <a:latin typeface="Nirmala UI" panose="020B0502040204020203" pitchFamily="34" charset="0"/>
                <a:ea typeface="Nirmala UI" panose="020B0502040204020203" pitchFamily="34" charset="0"/>
                <a:cs typeface="Nirmala UI" panose="020B0502040204020203" pitchFamily="34" charset="0"/>
              </a:rPr>
              <a:t>Lot size : 17,384 </a:t>
            </a:r>
            <a:r>
              <a:rPr lang="en-US" sz="2300" dirty="0" err="1">
                <a:solidFill>
                  <a:srgbClr val="2A2A33"/>
                </a:solidFill>
                <a:latin typeface="Nirmala UI" panose="020B0502040204020203" pitchFamily="34" charset="0"/>
                <a:ea typeface="Nirmala UI" panose="020B0502040204020203" pitchFamily="34" charset="0"/>
                <a:cs typeface="Nirmala UI" panose="020B0502040204020203" pitchFamily="34" charset="0"/>
              </a:rPr>
              <a:t>sqft</a:t>
            </a:r>
            <a:endParaRPr lang="en-US" sz="2300" dirty="0">
              <a:solidFill>
                <a:srgbClr val="2A2A33"/>
              </a:solidFill>
              <a:latin typeface="Nirmala UI" panose="020B0502040204020203" pitchFamily="34" charset="0"/>
              <a:ea typeface="Nirmala UI" panose="020B0502040204020203" pitchFamily="34" charset="0"/>
              <a:cs typeface="Nirmala UI" panose="020B0502040204020203" pitchFamily="34" charset="0"/>
            </a:endParaRPr>
          </a:p>
          <a:p>
            <a:pPr marR="152400" fontAlgn="base">
              <a:lnSpc>
                <a:spcPct val="150000"/>
              </a:lnSpc>
              <a:spcBef>
                <a:spcPts val="0"/>
              </a:spcBef>
              <a:buFontTx/>
              <a:buChar char="-"/>
            </a:pPr>
            <a:r>
              <a:rPr lang="en-US" sz="2300" dirty="0">
                <a:solidFill>
                  <a:srgbClr val="2A2A33"/>
                </a:solidFill>
                <a:latin typeface="Nirmala UI" panose="020B0502040204020203" pitchFamily="34" charset="0"/>
                <a:ea typeface="Nirmala UI" panose="020B0502040204020203" pitchFamily="34" charset="0"/>
                <a:cs typeface="Nirmala UI" panose="020B0502040204020203" pitchFamily="34" charset="0"/>
              </a:rPr>
              <a:t>Lot Coverage Max: 6,953.6 </a:t>
            </a:r>
            <a:r>
              <a:rPr lang="en-US" sz="2300" dirty="0" err="1">
                <a:solidFill>
                  <a:srgbClr val="2A2A33"/>
                </a:solidFill>
                <a:latin typeface="Nirmala UI" panose="020B0502040204020203" pitchFamily="34" charset="0"/>
                <a:ea typeface="Nirmala UI" panose="020B0502040204020203" pitchFamily="34" charset="0"/>
                <a:cs typeface="Nirmala UI" panose="020B0502040204020203" pitchFamily="34" charset="0"/>
              </a:rPr>
              <a:t>sqft</a:t>
            </a:r>
            <a:endParaRPr lang="en-US" sz="2300" dirty="0">
              <a:solidFill>
                <a:srgbClr val="2A2A33"/>
              </a:solidFill>
              <a:latin typeface="Nirmala UI" panose="020B0502040204020203" pitchFamily="34" charset="0"/>
              <a:ea typeface="Nirmala UI" panose="020B0502040204020203" pitchFamily="34" charset="0"/>
              <a:cs typeface="Nirmala UI" panose="020B0502040204020203" pitchFamily="34" charset="0"/>
            </a:endParaRPr>
          </a:p>
          <a:p>
            <a:pPr marR="152400" fontAlgn="base">
              <a:lnSpc>
                <a:spcPct val="150000"/>
              </a:lnSpc>
              <a:spcBef>
                <a:spcPts val="0"/>
              </a:spcBef>
              <a:buFontTx/>
              <a:buChar char="-"/>
            </a:pPr>
            <a:r>
              <a:rPr lang="en-US" sz="2300" dirty="0">
                <a:solidFill>
                  <a:srgbClr val="2A2A33"/>
                </a:solidFill>
                <a:latin typeface="Nirmala UI" panose="020B0502040204020203" pitchFamily="34" charset="0"/>
                <a:ea typeface="Nirmala UI" panose="020B0502040204020203" pitchFamily="34" charset="0"/>
                <a:cs typeface="Nirmala UI" panose="020B0502040204020203" pitchFamily="34" charset="0"/>
              </a:rPr>
              <a:t>Pervious Area: 5,215.2 </a:t>
            </a:r>
            <a:r>
              <a:rPr lang="en-US" sz="2300" dirty="0" err="1">
                <a:solidFill>
                  <a:srgbClr val="2A2A33"/>
                </a:solidFill>
                <a:latin typeface="Nirmala UI" panose="020B0502040204020203" pitchFamily="34" charset="0"/>
                <a:ea typeface="Nirmala UI" panose="020B0502040204020203" pitchFamily="34" charset="0"/>
                <a:cs typeface="Nirmala UI" panose="020B0502040204020203" pitchFamily="34" charset="0"/>
              </a:rPr>
              <a:t>sqft</a:t>
            </a:r>
            <a:endParaRPr lang="en-US" sz="2300" dirty="0">
              <a:solidFill>
                <a:srgbClr val="2A2A33"/>
              </a:solidFill>
              <a:latin typeface="Nirmala UI" panose="020B0502040204020203" pitchFamily="34" charset="0"/>
              <a:ea typeface="Nirmala UI" panose="020B0502040204020203" pitchFamily="34" charset="0"/>
              <a:cs typeface="Nirmala UI" panose="020B0502040204020203" pitchFamily="34" charset="0"/>
            </a:endParaRPr>
          </a:p>
          <a:p>
            <a:pPr marR="152400" fontAlgn="base">
              <a:lnSpc>
                <a:spcPct val="150000"/>
              </a:lnSpc>
              <a:spcBef>
                <a:spcPts val="0"/>
              </a:spcBef>
              <a:buFontTx/>
              <a:buChar char="-"/>
            </a:pPr>
            <a:r>
              <a:rPr lang="en-US" sz="2300" dirty="0">
                <a:solidFill>
                  <a:srgbClr val="2A2A33"/>
                </a:solidFill>
                <a:latin typeface="Nirmala UI" panose="020B0502040204020203" pitchFamily="34" charset="0"/>
                <a:ea typeface="Nirmala UI" panose="020B0502040204020203" pitchFamily="34" charset="0"/>
                <a:cs typeface="Nirmala UI" panose="020B0502040204020203" pitchFamily="34" charset="0"/>
              </a:rPr>
              <a:t>Footprint of Building: 1,156.69 </a:t>
            </a:r>
            <a:r>
              <a:rPr lang="en-US" sz="2300" dirty="0" err="1">
                <a:solidFill>
                  <a:srgbClr val="2A2A33"/>
                </a:solidFill>
                <a:latin typeface="Nirmala UI" panose="020B0502040204020203" pitchFamily="34" charset="0"/>
                <a:ea typeface="Nirmala UI" panose="020B0502040204020203" pitchFamily="34" charset="0"/>
                <a:cs typeface="Nirmala UI" panose="020B0502040204020203" pitchFamily="34" charset="0"/>
              </a:rPr>
              <a:t>sqft</a:t>
            </a:r>
            <a:endParaRPr lang="en-US" sz="2300" dirty="0">
              <a:solidFill>
                <a:srgbClr val="2A2A33"/>
              </a:solidFill>
              <a:latin typeface="Nirmala UI" panose="020B0502040204020203" pitchFamily="34" charset="0"/>
              <a:ea typeface="Nirmala UI" panose="020B0502040204020203" pitchFamily="34" charset="0"/>
              <a:cs typeface="Nirmala UI" panose="020B0502040204020203" pitchFamily="34" charset="0"/>
            </a:endParaRPr>
          </a:p>
          <a:p>
            <a:pPr marR="152400" fontAlgn="base">
              <a:lnSpc>
                <a:spcPct val="150000"/>
              </a:lnSpc>
              <a:spcBef>
                <a:spcPts val="0"/>
              </a:spcBef>
              <a:buFontTx/>
              <a:buChar char="-"/>
            </a:pPr>
            <a:r>
              <a:rPr lang="en-US" sz="2300" dirty="0">
                <a:solidFill>
                  <a:srgbClr val="2A2A33"/>
                </a:solidFill>
                <a:latin typeface="Nirmala UI" panose="020B0502040204020203" pitchFamily="34" charset="0"/>
                <a:ea typeface="Nirmala UI" panose="020B0502040204020203" pitchFamily="34" charset="0"/>
                <a:cs typeface="Nirmala UI" panose="020B0502040204020203" pitchFamily="34" charset="0"/>
              </a:rPr>
              <a:t>Square Footage: 2,487.72 </a:t>
            </a:r>
            <a:r>
              <a:rPr lang="en-US" sz="2300" dirty="0" err="1">
                <a:solidFill>
                  <a:srgbClr val="2A2A33"/>
                </a:solidFill>
                <a:latin typeface="Nirmala UI" panose="020B0502040204020203" pitchFamily="34" charset="0"/>
                <a:ea typeface="Nirmala UI" panose="020B0502040204020203" pitchFamily="34" charset="0"/>
                <a:cs typeface="Nirmala UI" panose="020B0502040204020203" pitchFamily="34" charset="0"/>
              </a:rPr>
              <a:t>sqft</a:t>
            </a:r>
            <a:endParaRPr lang="en-US" sz="2300" dirty="0">
              <a:solidFill>
                <a:srgbClr val="2A2A33"/>
              </a:solidFill>
              <a:latin typeface="Nirmala UI" panose="020B0502040204020203" pitchFamily="34" charset="0"/>
              <a:ea typeface="Nirmala UI" panose="020B0502040204020203" pitchFamily="34" charset="0"/>
              <a:cs typeface="Nirmala UI" panose="020B0502040204020203" pitchFamily="34" charset="0"/>
            </a:endParaRPr>
          </a:p>
          <a:p>
            <a:pPr marR="152400" fontAlgn="base">
              <a:lnSpc>
                <a:spcPct val="150000"/>
              </a:lnSpc>
              <a:spcBef>
                <a:spcPts val="0"/>
              </a:spcBef>
              <a:buFontTx/>
              <a:buChar char="-"/>
            </a:pPr>
            <a:r>
              <a:rPr lang="en-US" sz="2300" dirty="0">
                <a:solidFill>
                  <a:srgbClr val="2A2A33"/>
                </a:solidFill>
                <a:latin typeface="Nirmala UI" panose="020B0502040204020203" pitchFamily="34" charset="0"/>
                <a:ea typeface="Nirmala UI" panose="020B0502040204020203" pitchFamily="34" charset="0"/>
                <a:cs typeface="Nirmala UI" panose="020B0502040204020203" pitchFamily="34" charset="0"/>
              </a:rPr>
              <a:t>Front Yard: 2,607.6 </a:t>
            </a:r>
            <a:r>
              <a:rPr lang="en-US" sz="2300" dirty="0" err="1">
                <a:solidFill>
                  <a:srgbClr val="2A2A33"/>
                </a:solidFill>
                <a:latin typeface="Nirmala UI" panose="020B0502040204020203" pitchFamily="34" charset="0"/>
                <a:ea typeface="Nirmala UI" panose="020B0502040204020203" pitchFamily="34" charset="0"/>
                <a:cs typeface="Nirmala UI" panose="020B0502040204020203" pitchFamily="34" charset="0"/>
              </a:rPr>
              <a:t>sqft</a:t>
            </a:r>
            <a:endParaRPr lang="en-US" sz="2300" dirty="0">
              <a:solidFill>
                <a:srgbClr val="000000"/>
              </a:solidFill>
              <a:latin typeface="Nirmala UI" panose="020B0502040204020203" pitchFamily="34" charset="0"/>
              <a:ea typeface="Nirmala UI" panose="020B0502040204020203" pitchFamily="34" charset="0"/>
              <a:cs typeface="Nirmala UI" panose="020B0502040204020203" pitchFamily="34" charset="0"/>
            </a:endParaRPr>
          </a:p>
          <a:p>
            <a:pPr marL="0" indent="0">
              <a:lnSpc>
                <a:spcPct val="100000"/>
              </a:lnSpc>
              <a:buFont typeface="Arial" panose="020B0604020202020204" pitchFamily="34" charset="0"/>
              <a:buNone/>
            </a:pPr>
            <a:endParaRPr lang="en-US" sz="2000" i="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3672606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r>
              <a:rPr lang="en-US"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December Sun Path</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9DB698-C582-2507-00BE-95D9ABDA2344}"/>
              </a:ext>
            </a:extLst>
          </p:cNvPr>
          <p:cNvSpPr/>
          <p:nvPr/>
        </p:nvSpPr>
        <p:spPr>
          <a:xfrm>
            <a:off x="9901767" y="6231467"/>
            <a:ext cx="461433" cy="423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13" descr="Diagram, venn diagram&#10;&#10;Description automatically generated">
            <a:extLst>
              <a:ext uri="{FF2B5EF4-FFF2-40B4-BE49-F238E27FC236}">
                <a16:creationId xmlns:a16="http://schemas.microsoft.com/office/drawing/2014/main" id="{B9BE8ABE-535E-42B9-AC6B-561A10CF1B6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9756" y="2021989"/>
            <a:ext cx="7266852" cy="4778828"/>
          </a:xfrm>
        </p:spPr>
      </p:pic>
    </p:spTree>
    <p:extLst>
      <p:ext uri="{BB962C8B-B14F-4D97-AF65-F5344CB8AC3E}">
        <p14:creationId xmlns:p14="http://schemas.microsoft.com/office/powerpoint/2010/main" val="24216934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pPr algn="just"/>
            <a:r>
              <a:rPr lang="en-US"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June Sun Path</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9DB698-C582-2507-00BE-95D9ABDA2344}"/>
              </a:ext>
            </a:extLst>
          </p:cNvPr>
          <p:cNvSpPr/>
          <p:nvPr/>
        </p:nvSpPr>
        <p:spPr>
          <a:xfrm>
            <a:off x="9901767" y="6231467"/>
            <a:ext cx="461433" cy="423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ontent Placeholder 14" descr="A screenshot of a map&#10;&#10;Description automatically generated with medium confidence">
            <a:extLst>
              <a:ext uri="{FF2B5EF4-FFF2-40B4-BE49-F238E27FC236}">
                <a16:creationId xmlns:a16="http://schemas.microsoft.com/office/drawing/2014/main" id="{201DD5C2-223F-B113-94E5-166354AD8AF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58184" y="2062509"/>
            <a:ext cx="7069995" cy="4765217"/>
          </a:xfrm>
        </p:spPr>
      </p:pic>
    </p:spTree>
    <p:extLst>
      <p:ext uri="{BB962C8B-B14F-4D97-AF65-F5344CB8AC3E}">
        <p14:creationId xmlns:p14="http://schemas.microsoft.com/office/powerpoint/2010/main" val="258424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pPr algn="just"/>
            <a:r>
              <a:rPr lang="en-US"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Prevailing Southeast Winds</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9DB698-C582-2507-00BE-95D9ABDA2344}"/>
              </a:ext>
            </a:extLst>
          </p:cNvPr>
          <p:cNvSpPr/>
          <p:nvPr/>
        </p:nvSpPr>
        <p:spPr>
          <a:xfrm>
            <a:off x="9901767" y="6231467"/>
            <a:ext cx="461433" cy="423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13" descr="Map&#10;&#10;Description automatically generated with low confidence">
            <a:extLst>
              <a:ext uri="{FF2B5EF4-FFF2-40B4-BE49-F238E27FC236}">
                <a16:creationId xmlns:a16="http://schemas.microsoft.com/office/drawing/2014/main" id="{43581977-D39F-E81E-ECA7-E095383BCF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5163" y="2062509"/>
            <a:ext cx="7281674" cy="4623365"/>
          </a:xfrm>
        </p:spPr>
      </p:pic>
    </p:spTree>
    <p:extLst>
      <p:ext uri="{BB962C8B-B14F-4D97-AF65-F5344CB8AC3E}">
        <p14:creationId xmlns:p14="http://schemas.microsoft.com/office/powerpoint/2010/main" val="27282082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pPr algn="just"/>
            <a:r>
              <a:rPr lang="en-US"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User Profiles</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9DB698-C582-2507-00BE-95D9ABDA2344}"/>
              </a:ext>
            </a:extLst>
          </p:cNvPr>
          <p:cNvSpPr/>
          <p:nvPr/>
        </p:nvSpPr>
        <p:spPr>
          <a:xfrm>
            <a:off x="9901767" y="6231467"/>
            <a:ext cx="461433" cy="423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ontent Placeholder 14" descr="A picture containing icon&#10;&#10;Description automatically generated">
            <a:extLst>
              <a:ext uri="{FF2B5EF4-FFF2-40B4-BE49-F238E27FC236}">
                <a16:creationId xmlns:a16="http://schemas.microsoft.com/office/drawing/2014/main" id="{F73055F2-F0CF-30BC-40F7-397A9294391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63720" b="73465"/>
          <a:stretch/>
        </p:blipFill>
        <p:spPr>
          <a:xfrm>
            <a:off x="1442962" y="1919084"/>
            <a:ext cx="3803630" cy="4003350"/>
          </a:xfrm>
        </p:spPr>
      </p:pic>
      <p:sp>
        <p:nvSpPr>
          <p:cNvPr id="16" name="TextBox 15">
            <a:extLst>
              <a:ext uri="{FF2B5EF4-FFF2-40B4-BE49-F238E27FC236}">
                <a16:creationId xmlns:a16="http://schemas.microsoft.com/office/drawing/2014/main" id="{52A64189-CE9C-64D1-6F50-B069089C4E68}"/>
              </a:ext>
            </a:extLst>
          </p:cNvPr>
          <p:cNvSpPr txBox="1"/>
          <p:nvPr/>
        </p:nvSpPr>
        <p:spPr>
          <a:xfrm>
            <a:off x="5854172" y="3043567"/>
            <a:ext cx="5609166" cy="2492990"/>
          </a:xfrm>
          <a:prstGeom prst="rect">
            <a:avLst/>
          </a:prstGeom>
          <a:noFill/>
        </p:spPr>
        <p:txBody>
          <a:bodyPr wrap="square" rtlCol="0">
            <a:spAutoFit/>
          </a:bodyPr>
          <a:lstStyle/>
          <a:p>
            <a:r>
              <a:rPr lang="en-US" sz="2400" dirty="0">
                <a:solidFill>
                  <a:srgbClr val="E3C8AA"/>
                </a:solidFill>
                <a:latin typeface="Nirmala UI" panose="020B0502040204020203" pitchFamily="34" charset="0"/>
                <a:ea typeface="Nirmala UI" panose="020B0502040204020203" pitchFamily="34" charset="0"/>
                <a:cs typeface="Nirmala UI" panose="020B0502040204020203" pitchFamily="34" charset="0"/>
              </a:rPr>
              <a:t>Stacey</a:t>
            </a:r>
          </a:p>
          <a:p>
            <a:endParaRPr lang="en-US" sz="2400" dirty="0">
              <a:solidFill>
                <a:srgbClr val="E3C8AA"/>
              </a:solidFill>
              <a:latin typeface="Nirmala UI" panose="020B0502040204020203" pitchFamily="34" charset="0"/>
              <a:ea typeface="Nirmala UI" panose="020B0502040204020203" pitchFamily="34" charset="0"/>
              <a:cs typeface="Nirmala UI" panose="020B0502040204020203" pitchFamily="34" charset="0"/>
            </a:endParaRPr>
          </a:p>
          <a:p>
            <a:pPr marL="285750" indent="-285750">
              <a:buFontTx/>
              <a:buChar char="-"/>
            </a:pPr>
            <a:r>
              <a:rPr lang="en-US" dirty="0">
                <a:latin typeface="Nirmala UI" panose="020B0502040204020203" pitchFamily="34" charset="0"/>
                <a:ea typeface="Nirmala UI" panose="020B0502040204020203" pitchFamily="34" charset="0"/>
                <a:cs typeface="Nirmala UI" panose="020B0502040204020203" pitchFamily="34" charset="0"/>
              </a:rPr>
              <a:t>Mother</a:t>
            </a:r>
          </a:p>
          <a:p>
            <a:pPr marL="285750" indent="-285750">
              <a:buFontTx/>
              <a:buChar char="-"/>
            </a:pPr>
            <a:r>
              <a:rPr lang="en-US" dirty="0">
                <a:latin typeface="Nirmala UI" panose="020B0502040204020203" pitchFamily="34" charset="0"/>
                <a:ea typeface="Nirmala UI" panose="020B0502040204020203" pitchFamily="34" charset="0"/>
                <a:cs typeface="Nirmala UI" panose="020B0502040204020203" pitchFamily="34" charset="0"/>
              </a:rPr>
              <a:t>40 years old</a:t>
            </a:r>
          </a:p>
          <a:p>
            <a:pPr marL="285750" indent="-285750">
              <a:buFontTx/>
              <a:buChar char="-"/>
            </a:pPr>
            <a:r>
              <a:rPr lang="en-US" dirty="0">
                <a:latin typeface="Nirmala UI" panose="020B0502040204020203" pitchFamily="34" charset="0"/>
                <a:ea typeface="Nirmala UI" panose="020B0502040204020203" pitchFamily="34" charset="0"/>
                <a:cs typeface="Nirmala UI" panose="020B0502040204020203" pitchFamily="34" charset="0"/>
              </a:rPr>
              <a:t>Height: 5’-4’’ </a:t>
            </a:r>
          </a:p>
          <a:p>
            <a:pPr marL="285750" indent="-285750">
              <a:buFontTx/>
              <a:buChar char="-"/>
            </a:pPr>
            <a:r>
              <a:rPr lang="en-US" dirty="0">
                <a:latin typeface="Nirmala UI" panose="020B0502040204020203" pitchFamily="34" charset="0"/>
                <a:ea typeface="Nirmala UI" panose="020B0502040204020203" pitchFamily="34" charset="0"/>
                <a:cs typeface="Nirmala UI" panose="020B0502040204020203" pitchFamily="34" charset="0"/>
              </a:rPr>
              <a:t>5</a:t>
            </a:r>
            <a:r>
              <a:rPr lang="en-US" baseline="30000" dirty="0">
                <a:latin typeface="Nirmala UI" panose="020B0502040204020203" pitchFamily="34" charset="0"/>
                <a:ea typeface="Nirmala UI" panose="020B0502040204020203" pitchFamily="34" charset="0"/>
                <a:cs typeface="Nirmala UI" panose="020B0502040204020203" pitchFamily="34" charset="0"/>
              </a:rPr>
              <a:t>th</a:t>
            </a:r>
            <a:r>
              <a:rPr lang="en-US" dirty="0">
                <a:latin typeface="Nirmala UI" panose="020B0502040204020203" pitchFamily="34" charset="0"/>
                <a:ea typeface="Nirmala UI" panose="020B0502040204020203" pitchFamily="34" charset="0"/>
                <a:cs typeface="Nirmala UI" panose="020B0502040204020203" pitchFamily="34" charset="0"/>
              </a:rPr>
              <a:t> Grade Teacher</a:t>
            </a:r>
          </a:p>
          <a:p>
            <a:pPr marL="285750" indent="-285750">
              <a:buFontTx/>
              <a:buChar char="-"/>
            </a:pPr>
            <a:r>
              <a:rPr lang="en-US" dirty="0">
                <a:latin typeface="Nirmala UI" panose="020B0502040204020203" pitchFamily="34" charset="0"/>
                <a:ea typeface="Nirmala UI" panose="020B0502040204020203" pitchFamily="34" charset="0"/>
                <a:cs typeface="Nirmala UI" panose="020B0502040204020203" pitchFamily="34" charset="0"/>
              </a:rPr>
              <a:t>Needs Corrective Lenses</a:t>
            </a:r>
          </a:p>
          <a:p>
            <a:pPr marL="285750" indent="-285750">
              <a:buFontTx/>
              <a:buChar char="-"/>
            </a:pPr>
            <a:r>
              <a:rPr lang="en-US" dirty="0">
                <a:latin typeface="Nirmala UI" panose="020B0502040204020203" pitchFamily="34" charset="0"/>
                <a:ea typeface="Nirmala UI" panose="020B0502040204020203" pitchFamily="34" charset="0"/>
                <a:cs typeface="Nirmala UI" panose="020B0502040204020203" pitchFamily="34" charset="0"/>
              </a:rPr>
              <a:t>Diagnosed with Arthritis </a:t>
            </a:r>
          </a:p>
        </p:txBody>
      </p:sp>
    </p:spTree>
    <p:extLst>
      <p:ext uri="{BB962C8B-B14F-4D97-AF65-F5344CB8AC3E}">
        <p14:creationId xmlns:p14="http://schemas.microsoft.com/office/powerpoint/2010/main" val="14985554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pPr algn="just"/>
            <a:r>
              <a:rPr lang="en-US"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User Profiles</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9DB698-C582-2507-00BE-95D9ABDA2344}"/>
              </a:ext>
            </a:extLst>
          </p:cNvPr>
          <p:cNvSpPr/>
          <p:nvPr/>
        </p:nvSpPr>
        <p:spPr>
          <a:xfrm>
            <a:off x="9901767" y="6231467"/>
            <a:ext cx="461433" cy="423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2A64189-CE9C-64D1-6F50-B069089C4E68}"/>
              </a:ext>
            </a:extLst>
          </p:cNvPr>
          <p:cNvSpPr txBox="1"/>
          <p:nvPr/>
        </p:nvSpPr>
        <p:spPr>
          <a:xfrm>
            <a:off x="5854172" y="3043567"/>
            <a:ext cx="5609166" cy="2215991"/>
          </a:xfrm>
          <a:prstGeom prst="rect">
            <a:avLst/>
          </a:prstGeom>
          <a:noFill/>
        </p:spPr>
        <p:txBody>
          <a:bodyPr wrap="square" rtlCol="0">
            <a:spAutoFit/>
          </a:bodyPr>
          <a:lstStyle/>
          <a:p>
            <a:r>
              <a:rPr lang="en-US" sz="2400" dirty="0">
                <a:solidFill>
                  <a:srgbClr val="E3C8AA"/>
                </a:solidFill>
                <a:latin typeface="Nirmala UI" panose="020B0502040204020203" pitchFamily="34" charset="0"/>
                <a:ea typeface="Nirmala UI" panose="020B0502040204020203" pitchFamily="34" charset="0"/>
                <a:cs typeface="Nirmala UI" panose="020B0502040204020203" pitchFamily="34" charset="0"/>
              </a:rPr>
              <a:t>Mark</a:t>
            </a:r>
          </a:p>
          <a:p>
            <a:endParaRPr lang="en-US" sz="2400" dirty="0">
              <a:solidFill>
                <a:srgbClr val="E3C8AA"/>
              </a:solidFill>
              <a:latin typeface="Nirmala UI" panose="020B0502040204020203" pitchFamily="34" charset="0"/>
              <a:ea typeface="Nirmala UI" panose="020B0502040204020203" pitchFamily="34" charset="0"/>
              <a:cs typeface="Nirmala UI" panose="020B0502040204020203" pitchFamily="34" charset="0"/>
            </a:endParaRPr>
          </a:p>
          <a:p>
            <a:pPr marL="285750" indent="-285750">
              <a:buFontTx/>
              <a:buChar char="-"/>
            </a:pPr>
            <a:r>
              <a:rPr lang="en-US" dirty="0">
                <a:latin typeface="Nirmala UI" panose="020B0502040204020203" pitchFamily="34" charset="0"/>
                <a:ea typeface="Nirmala UI" panose="020B0502040204020203" pitchFamily="34" charset="0"/>
                <a:cs typeface="Nirmala UI" panose="020B0502040204020203" pitchFamily="34" charset="0"/>
              </a:rPr>
              <a:t>Father</a:t>
            </a:r>
          </a:p>
          <a:p>
            <a:pPr marL="285750" indent="-285750">
              <a:buFontTx/>
              <a:buChar char="-"/>
            </a:pPr>
            <a:r>
              <a:rPr lang="en-US" dirty="0">
                <a:latin typeface="Nirmala UI" panose="020B0502040204020203" pitchFamily="34" charset="0"/>
                <a:ea typeface="Nirmala UI" panose="020B0502040204020203" pitchFamily="34" charset="0"/>
                <a:cs typeface="Nirmala UI" panose="020B0502040204020203" pitchFamily="34" charset="0"/>
              </a:rPr>
              <a:t>43 years old</a:t>
            </a:r>
          </a:p>
          <a:p>
            <a:pPr marL="285750" indent="-285750">
              <a:buFontTx/>
              <a:buChar char="-"/>
            </a:pPr>
            <a:r>
              <a:rPr lang="en-US" dirty="0">
                <a:latin typeface="Nirmala UI" panose="020B0502040204020203" pitchFamily="34" charset="0"/>
                <a:ea typeface="Nirmala UI" panose="020B0502040204020203" pitchFamily="34" charset="0"/>
                <a:cs typeface="Nirmala UI" panose="020B0502040204020203" pitchFamily="34" charset="0"/>
              </a:rPr>
              <a:t>Height: 6’-2’’ </a:t>
            </a:r>
          </a:p>
          <a:p>
            <a:pPr marL="285750" indent="-285750">
              <a:buFontTx/>
              <a:buChar char="-"/>
            </a:pPr>
            <a:r>
              <a:rPr lang="en-US" dirty="0">
                <a:latin typeface="Nirmala UI" panose="020B0502040204020203" pitchFamily="34" charset="0"/>
                <a:ea typeface="Nirmala UI" panose="020B0502040204020203" pitchFamily="34" charset="0"/>
                <a:cs typeface="Nirmala UI" panose="020B0502040204020203" pitchFamily="34" charset="0"/>
              </a:rPr>
              <a:t>Accountant</a:t>
            </a:r>
          </a:p>
          <a:p>
            <a:pPr marL="285750" indent="-285750">
              <a:buFontTx/>
              <a:buChar char="-"/>
            </a:pPr>
            <a:r>
              <a:rPr lang="en-US" dirty="0">
                <a:latin typeface="Nirmala UI" panose="020B0502040204020203" pitchFamily="34" charset="0"/>
                <a:ea typeface="Nirmala UI" panose="020B0502040204020203" pitchFamily="34" charset="0"/>
                <a:cs typeface="Nirmala UI" panose="020B0502040204020203" pitchFamily="34" charset="0"/>
              </a:rPr>
              <a:t>Has back pain from working at a desk</a:t>
            </a:r>
          </a:p>
        </p:txBody>
      </p:sp>
      <p:pic>
        <p:nvPicPr>
          <p:cNvPr id="14" name="Content Placeholder 13" descr="A picture containing icon&#10;&#10;Description automatically generated">
            <a:extLst>
              <a:ext uri="{FF2B5EF4-FFF2-40B4-BE49-F238E27FC236}">
                <a16:creationId xmlns:a16="http://schemas.microsoft.com/office/drawing/2014/main" id="{5AE954B3-3346-DFC6-6FF3-1B0D07919B8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5580" r="29140" b="72010"/>
          <a:stretch/>
        </p:blipFill>
        <p:spPr>
          <a:xfrm>
            <a:off x="1595966" y="1894125"/>
            <a:ext cx="3669314" cy="4189175"/>
          </a:xfrm>
        </p:spPr>
      </p:pic>
    </p:spTree>
    <p:extLst>
      <p:ext uri="{BB962C8B-B14F-4D97-AF65-F5344CB8AC3E}">
        <p14:creationId xmlns:p14="http://schemas.microsoft.com/office/powerpoint/2010/main" val="3332058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r>
              <a:rPr lang="en-US" b="1" dirty="0">
                <a:solidFill>
                  <a:srgbClr val="68646F"/>
                </a:solidFill>
                <a:latin typeface="Nirmala UI" panose="020B0502040204020203" pitchFamily="34" charset="0"/>
                <a:ea typeface="Nirmala UI" panose="020B0502040204020203" pitchFamily="34" charset="0"/>
                <a:cs typeface="Nirmala UI" panose="020B0502040204020203" pitchFamily="34" charset="0"/>
              </a:rPr>
              <a:t>Committee Members</a:t>
            </a:r>
          </a:p>
        </p:txBody>
      </p:sp>
      <p:sp>
        <p:nvSpPr>
          <p:cNvPr id="3" name="Content Placeholder 2">
            <a:extLst>
              <a:ext uri="{FF2B5EF4-FFF2-40B4-BE49-F238E27FC236}">
                <a16:creationId xmlns:a16="http://schemas.microsoft.com/office/drawing/2014/main" id="{0E4D1FC0-3940-C175-F81F-DA69B0EE71A1}"/>
              </a:ext>
            </a:extLst>
          </p:cNvPr>
          <p:cNvSpPr>
            <a:spLocks noGrp="1"/>
          </p:cNvSpPr>
          <p:nvPr>
            <p:ph idx="1"/>
          </p:nvPr>
        </p:nvSpPr>
        <p:spPr>
          <a:xfrm>
            <a:off x="3035115" y="2518902"/>
            <a:ext cx="3979332" cy="1481667"/>
          </a:xfrm>
        </p:spPr>
        <p:txBody>
          <a:bodyPr>
            <a:normAutofit/>
          </a:bodyPr>
          <a:lstStyle/>
          <a:p>
            <a:pPr marL="0" indent="0">
              <a:buNone/>
            </a:pPr>
            <a:r>
              <a:rPr lang="en-US" sz="1600" b="1" dirty="0">
                <a:solidFill>
                  <a:srgbClr val="68646F"/>
                </a:solidFill>
                <a:latin typeface="Nirmala UI" panose="020B0502040204020203" pitchFamily="34" charset="0"/>
                <a:ea typeface="Nirmala UI" panose="020B0502040204020203" pitchFamily="34" charset="0"/>
                <a:cs typeface="Nirmala UI" panose="020B0502040204020203" pitchFamily="34" charset="0"/>
              </a:rPr>
              <a:t>Kelly Jahn, NCARB, LEED AP</a:t>
            </a:r>
          </a:p>
          <a:p>
            <a:pPr marL="0" indent="0">
              <a:buNone/>
            </a:pPr>
            <a:r>
              <a:rPr lang="en-US" sz="1400" dirty="0">
                <a:latin typeface="Nirmala UI" panose="020B0502040204020203" pitchFamily="34" charset="0"/>
                <a:ea typeface="Nirmala UI" panose="020B0502040204020203" pitchFamily="34" charset="0"/>
                <a:cs typeface="Nirmala UI" panose="020B0502040204020203" pitchFamily="34" charset="0"/>
              </a:rPr>
              <a:t>Committee Chair</a:t>
            </a:r>
          </a:p>
          <a:p>
            <a:pPr marL="0" indent="0">
              <a:buNone/>
            </a:pPr>
            <a:r>
              <a:rPr lang="en-US" sz="1400" dirty="0">
                <a:latin typeface="Nirmala UI" panose="020B0502040204020203" pitchFamily="34" charset="0"/>
                <a:ea typeface="Nirmala UI" panose="020B0502040204020203" pitchFamily="34" charset="0"/>
                <a:cs typeface="Nirmala UI" panose="020B0502040204020203" pitchFamily="34" charset="0"/>
              </a:rPr>
              <a:t>Visiting Lecturer Interior Design </a:t>
            </a:r>
          </a:p>
          <a:p>
            <a:pPr marL="0" indent="0">
              <a:buNone/>
            </a:pPr>
            <a:r>
              <a:rPr lang="en-US" sz="1400" dirty="0">
                <a:latin typeface="Nirmala UI" panose="020B0502040204020203" pitchFamily="34" charset="0"/>
                <a:ea typeface="Nirmala UI" panose="020B0502040204020203" pitchFamily="34" charset="0"/>
                <a:cs typeface="Nirmala UI" panose="020B0502040204020203" pitchFamily="34" charset="0"/>
              </a:rPr>
              <a:t>Rochester Institute of Technology</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erson wearing glasses&#10;&#10;Description automatically generated with low confidence">
            <a:extLst>
              <a:ext uri="{FF2B5EF4-FFF2-40B4-BE49-F238E27FC236}">
                <a16:creationId xmlns:a16="http://schemas.microsoft.com/office/drawing/2014/main" id="{0CFC442E-12C0-9B25-611F-ABC751BB1E49}"/>
              </a:ext>
            </a:extLst>
          </p:cNvPr>
          <p:cNvPicPr>
            <a:picLocks noChangeAspect="1"/>
          </p:cNvPicPr>
          <p:nvPr/>
        </p:nvPicPr>
        <p:blipFill rotWithShape="1">
          <a:blip r:embed="rId2">
            <a:extLst>
              <a:ext uri="{28A0092B-C50C-407E-A947-70E740481C1C}">
                <a14:useLocalDpi xmlns:a14="http://schemas.microsoft.com/office/drawing/2010/main" val="0"/>
              </a:ext>
            </a:extLst>
          </a:blip>
          <a:srcRect l="313" t="10003" r="-313" b="19328"/>
          <a:stretch/>
        </p:blipFill>
        <p:spPr>
          <a:xfrm>
            <a:off x="1714501" y="2506133"/>
            <a:ext cx="1354297" cy="1435608"/>
          </a:xfrm>
          <a:prstGeom prst="rect">
            <a:avLst/>
          </a:prstGeom>
        </p:spPr>
      </p:pic>
      <p:pic>
        <p:nvPicPr>
          <p:cNvPr id="15" name="Picture 14">
            <a:extLst>
              <a:ext uri="{FF2B5EF4-FFF2-40B4-BE49-F238E27FC236}">
                <a16:creationId xmlns:a16="http://schemas.microsoft.com/office/drawing/2014/main" id="{3A3AAF8B-63D5-E56C-82D0-54A7D080F999}"/>
              </a:ext>
            </a:extLst>
          </p:cNvPr>
          <p:cNvPicPr>
            <a:picLocks noChangeAspect="1"/>
          </p:cNvPicPr>
          <p:nvPr/>
        </p:nvPicPr>
        <p:blipFill>
          <a:blip r:embed="rId3">
            <a:extLst>
              <a:ext uri="{28A0092B-C50C-407E-A947-70E740481C1C}">
                <a14:useLocalDpi xmlns:a14="http://schemas.microsoft.com/office/drawing/2010/main" val="0"/>
              </a:ext>
            </a:extLst>
          </a:blip>
          <a:srcRect l="2832" r="2832"/>
          <a:stretch/>
        </p:blipFill>
        <p:spPr>
          <a:xfrm>
            <a:off x="1714501" y="4343032"/>
            <a:ext cx="1354297" cy="1435608"/>
          </a:xfrm>
          <a:prstGeom prst="rect">
            <a:avLst/>
          </a:prstGeom>
        </p:spPr>
      </p:pic>
      <p:pic>
        <p:nvPicPr>
          <p:cNvPr id="16" name="Picture 15">
            <a:extLst>
              <a:ext uri="{FF2B5EF4-FFF2-40B4-BE49-F238E27FC236}">
                <a16:creationId xmlns:a16="http://schemas.microsoft.com/office/drawing/2014/main" id="{7CE4A8EB-9369-B681-1FE6-ADDFAC112B05}"/>
              </a:ext>
            </a:extLst>
          </p:cNvPr>
          <p:cNvPicPr>
            <a:picLocks noChangeAspect="1"/>
          </p:cNvPicPr>
          <p:nvPr/>
        </p:nvPicPr>
        <p:blipFill rotWithShape="1">
          <a:blip r:embed="rId4">
            <a:extLst>
              <a:ext uri="{28A0092B-C50C-407E-A947-70E740481C1C}">
                <a14:useLocalDpi xmlns:a14="http://schemas.microsoft.com/office/drawing/2010/main" val="0"/>
              </a:ext>
            </a:extLst>
          </a:blip>
          <a:srcRect l="18786" t="8537" b="26964"/>
          <a:stretch/>
        </p:blipFill>
        <p:spPr>
          <a:xfrm>
            <a:off x="7234765" y="2506133"/>
            <a:ext cx="1354297" cy="1435608"/>
          </a:xfrm>
          <a:prstGeom prst="rect">
            <a:avLst/>
          </a:prstGeom>
        </p:spPr>
      </p:pic>
      <p:pic>
        <p:nvPicPr>
          <p:cNvPr id="17" name="Picture 16">
            <a:extLst>
              <a:ext uri="{FF2B5EF4-FFF2-40B4-BE49-F238E27FC236}">
                <a16:creationId xmlns:a16="http://schemas.microsoft.com/office/drawing/2014/main" id="{509627E7-9FAC-1E87-0A12-89206764F7DB}"/>
              </a:ext>
            </a:extLst>
          </p:cNvPr>
          <p:cNvPicPr>
            <a:picLocks noChangeAspect="1"/>
          </p:cNvPicPr>
          <p:nvPr/>
        </p:nvPicPr>
        <p:blipFill rotWithShape="1">
          <a:blip r:embed="rId5">
            <a:extLst>
              <a:ext uri="{28A0092B-C50C-407E-A947-70E740481C1C}">
                <a14:useLocalDpi xmlns:a14="http://schemas.microsoft.com/office/drawing/2010/main" val="0"/>
              </a:ext>
            </a:extLst>
          </a:blip>
          <a:srcRect b="8957"/>
          <a:stretch/>
        </p:blipFill>
        <p:spPr>
          <a:xfrm>
            <a:off x="7234765" y="4343032"/>
            <a:ext cx="1354297" cy="1435608"/>
          </a:xfrm>
          <a:prstGeom prst="rect">
            <a:avLst/>
          </a:prstGeom>
        </p:spPr>
      </p:pic>
      <p:sp>
        <p:nvSpPr>
          <p:cNvPr id="19" name="Content Placeholder 2">
            <a:extLst>
              <a:ext uri="{FF2B5EF4-FFF2-40B4-BE49-F238E27FC236}">
                <a16:creationId xmlns:a16="http://schemas.microsoft.com/office/drawing/2014/main" id="{A8E12B8E-82E1-E63A-8D00-77B20FCB3427}"/>
              </a:ext>
            </a:extLst>
          </p:cNvPr>
          <p:cNvSpPr txBox="1">
            <a:spLocks/>
          </p:cNvSpPr>
          <p:nvPr/>
        </p:nvSpPr>
        <p:spPr>
          <a:xfrm>
            <a:off x="3068797" y="4343032"/>
            <a:ext cx="3979332" cy="14816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a:solidFill>
                  <a:srgbClr val="68646F"/>
                </a:solidFill>
                <a:latin typeface="Nirmala UI" panose="020B0502040204020203" pitchFamily="34" charset="0"/>
                <a:ea typeface="Nirmala UI" panose="020B0502040204020203" pitchFamily="34" charset="0"/>
                <a:cs typeface="Nirmala UI" panose="020B0502040204020203" pitchFamily="34" charset="0"/>
              </a:rPr>
              <a:t>Mary Golden, NCIDQ</a:t>
            </a:r>
          </a:p>
          <a:p>
            <a:pPr marL="0" indent="0">
              <a:buFont typeface="Arial" panose="020B0604020202020204" pitchFamily="34" charset="0"/>
              <a:buNone/>
            </a:pPr>
            <a:r>
              <a:rPr lang="en-US" sz="1400" dirty="0">
                <a:latin typeface="Nirmala UI" panose="020B0502040204020203" pitchFamily="34" charset="0"/>
                <a:ea typeface="Nirmala UI" panose="020B0502040204020203" pitchFamily="34" charset="0"/>
                <a:cs typeface="Nirmala UI" panose="020B0502040204020203" pitchFamily="34" charset="0"/>
              </a:rPr>
              <a:t>Committee Chair</a:t>
            </a:r>
          </a:p>
          <a:p>
            <a:pPr marL="0" indent="0">
              <a:buFont typeface="Arial" panose="020B0604020202020204" pitchFamily="34" charset="0"/>
              <a:buNone/>
            </a:pPr>
            <a:r>
              <a:rPr lang="en-US" sz="1400" dirty="0">
                <a:latin typeface="Nirmala UI" panose="020B0502040204020203" pitchFamily="34" charset="0"/>
                <a:ea typeface="Nirmala UI" panose="020B0502040204020203" pitchFamily="34" charset="0"/>
                <a:cs typeface="Nirmala UI" panose="020B0502040204020203" pitchFamily="34" charset="0"/>
              </a:rPr>
              <a:t>Associate Professor </a:t>
            </a:r>
          </a:p>
          <a:p>
            <a:pPr marL="0" indent="0">
              <a:buFont typeface="Arial" panose="020B0604020202020204" pitchFamily="34" charset="0"/>
              <a:buNone/>
            </a:pPr>
            <a:r>
              <a:rPr lang="en-US" sz="1400" dirty="0">
                <a:latin typeface="Nirmala UI" panose="020B0502040204020203" pitchFamily="34" charset="0"/>
                <a:ea typeface="Nirmala UI" panose="020B0502040204020203" pitchFamily="34" charset="0"/>
                <a:cs typeface="Nirmala UI" panose="020B0502040204020203" pitchFamily="34" charset="0"/>
              </a:rPr>
              <a:t>Rochester Institute of Technology</a:t>
            </a:r>
          </a:p>
        </p:txBody>
      </p:sp>
      <p:sp>
        <p:nvSpPr>
          <p:cNvPr id="20" name="Content Placeholder 2">
            <a:extLst>
              <a:ext uri="{FF2B5EF4-FFF2-40B4-BE49-F238E27FC236}">
                <a16:creationId xmlns:a16="http://schemas.microsoft.com/office/drawing/2014/main" id="{76507F21-5988-4987-C8C0-78236EC86731}"/>
              </a:ext>
            </a:extLst>
          </p:cNvPr>
          <p:cNvSpPr txBox="1">
            <a:spLocks/>
          </p:cNvSpPr>
          <p:nvPr/>
        </p:nvSpPr>
        <p:spPr>
          <a:xfrm>
            <a:off x="8589062" y="2521855"/>
            <a:ext cx="3979332" cy="14816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a:solidFill>
                  <a:srgbClr val="68646F"/>
                </a:solidFill>
                <a:latin typeface="Nirmala UI" panose="020B0502040204020203" pitchFamily="34" charset="0"/>
                <a:ea typeface="Nirmala UI" panose="020B0502040204020203" pitchFamily="34" charset="0"/>
                <a:cs typeface="Nirmala UI" panose="020B0502040204020203" pitchFamily="34" charset="0"/>
              </a:rPr>
              <a:t>Meghan Strevig</a:t>
            </a:r>
          </a:p>
          <a:p>
            <a:pPr marL="0" indent="0">
              <a:buFont typeface="Arial" panose="020B0604020202020204" pitchFamily="34" charset="0"/>
              <a:buNone/>
            </a:pPr>
            <a:r>
              <a:rPr lang="en-US" sz="1400" dirty="0">
                <a:latin typeface="Nirmala UI" panose="020B0502040204020203" pitchFamily="34" charset="0"/>
                <a:ea typeface="Nirmala UI" panose="020B0502040204020203" pitchFamily="34" charset="0"/>
                <a:cs typeface="Nirmala UI" panose="020B0502040204020203" pitchFamily="34" charset="0"/>
              </a:rPr>
              <a:t>Committee Member</a:t>
            </a:r>
          </a:p>
          <a:p>
            <a:pPr marL="0" indent="0">
              <a:buFont typeface="Arial" panose="020B0604020202020204" pitchFamily="34" charset="0"/>
              <a:buNone/>
            </a:pPr>
            <a:r>
              <a:rPr lang="en-US" sz="1400" dirty="0">
                <a:latin typeface="Nirmala UI" panose="020B0502040204020203" pitchFamily="34" charset="0"/>
                <a:ea typeface="Nirmala UI" panose="020B0502040204020203" pitchFamily="34" charset="0"/>
                <a:cs typeface="Nirmala UI" panose="020B0502040204020203" pitchFamily="34" charset="0"/>
              </a:rPr>
              <a:t>Junior Architectural Designer</a:t>
            </a:r>
          </a:p>
          <a:p>
            <a:pPr marL="0" indent="0">
              <a:buFont typeface="Arial" panose="020B0604020202020204" pitchFamily="34" charset="0"/>
              <a:buNone/>
            </a:pPr>
            <a:r>
              <a:rPr lang="en-US" sz="1400" dirty="0">
                <a:latin typeface="Nirmala UI" panose="020B0502040204020203" pitchFamily="34" charset="0"/>
                <a:ea typeface="Nirmala UI" panose="020B0502040204020203" pitchFamily="34" charset="0"/>
                <a:cs typeface="Nirmala UI" panose="020B0502040204020203" pitchFamily="34" charset="0"/>
              </a:rPr>
              <a:t>T.Y. Lin International</a:t>
            </a:r>
          </a:p>
        </p:txBody>
      </p:sp>
      <p:sp>
        <p:nvSpPr>
          <p:cNvPr id="21" name="Content Placeholder 2">
            <a:extLst>
              <a:ext uri="{FF2B5EF4-FFF2-40B4-BE49-F238E27FC236}">
                <a16:creationId xmlns:a16="http://schemas.microsoft.com/office/drawing/2014/main" id="{A3285536-60F3-F768-08ED-B20A812E9905}"/>
              </a:ext>
            </a:extLst>
          </p:cNvPr>
          <p:cNvSpPr txBox="1">
            <a:spLocks/>
          </p:cNvSpPr>
          <p:nvPr/>
        </p:nvSpPr>
        <p:spPr>
          <a:xfrm>
            <a:off x="8589062" y="4343031"/>
            <a:ext cx="3979332" cy="14816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a:solidFill>
                  <a:srgbClr val="68646F"/>
                </a:solidFill>
                <a:latin typeface="Nirmala UI" panose="020B0502040204020203" pitchFamily="34" charset="0"/>
                <a:ea typeface="Nirmala UI" panose="020B0502040204020203" pitchFamily="34" charset="0"/>
                <a:cs typeface="Nirmala UI" panose="020B0502040204020203" pitchFamily="34" charset="0"/>
              </a:rPr>
              <a:t>Becca </a:t>
            </a:r>
            <a:r>
              <a:rPr lang="en-US" sz="1600" b="1" dirty="0" err="1">
                <a:solidFill>
                  <a:srgbClr val="68646F"/>
                </a:solidFill>
                <a:latin typeface="Nirmala UI" panose="020B0502040204020203" pitchFamily="34" charset="0"/>
                <a:ea typeface="Nirmala UI" panose="020B0502040204020203" pitchFamily="34" charset="0"/>
                <a:cs typeface="Nirmala UI" panose="020B0502040204020203" pitchFamily="34" charset="0"/>
              </a:rPr>
              <a:t>Dolgas</a:t>
            </a:r>
            <a:endParaRPr lang="en-US" sz="1600" b="1" dirty="0">
              <a:solidFill>
                <a:srgbClr val="68646F"/>
              </a:solidFill>
              <a:latin typeface="Nirmala UI" panose="020B0502040204020203" pitchFamily="34" charset="0"/>
              <a:ea typeface="Nirmala UI" panose="020B0502040204020203" pitchFamily="34" charset="0"/>
              <a:cs typeface="Nirmala UI" panose="020B0502040204020203" pitchFamily="34" charset="0"/>
            </a:endParaRPr>
          </a:p>
          <a:p>
            <a:pPr marL="0" indent="0">
              <a:buFont typeface="Arial" panose="020B0604020202020204" pitchFamily="34" charset="0"/>
              <a:buNone/>
            </a:pPr>
            <a:r>
              <a:rPr lang="en-US" sz="1400" dirty="0">
                <a:latin typeface="Nirmala UI" panose="020B0502040204020203" pitchFamily="34" charset="0"/>
                <a:ea typeface="Nirmala UI" panose="020B0502040204020203" pitchFamily="34" charset="0"/>
                <a:cs typeface="Nirmala UI" panose="020B0502040204020203" pitchFamily="34" charset="0"/>
              </a:rPr>
              <a:t>Committee Member</a:t>
            </a:r>
          </a:p>
          <a:p>
            <a:pPr marL="0" indent="0">
              <a:buFont typeface="Arial" panose="020B0604020202020204" pitchFamily="34" charset="0"/>
              <a:buNone/>
            </a:pPr>
            <a:r>
              <a:rPr lang="en-US" sz="1400" dirty="0">
                <a:latin typeface="Nirmala UI" panose="020B0502040204020203" pitchFamily="34" charset="0"/>
                <a:ea typeface="Nirmala UI" panose="020B0502040204020203" pitchFamily="34" charset="0"/>
                <a:cs typeface="Nirmala UI" panose="020B0502040204020203" pitchFamily="34" charset="0"/>
              </a:rPr>
              <a:t>Junior Interior Architectural Designer</a:t>
            </a:r>
          </a:p>
          <a:p>
            <a:pPr marL="0" indent="0">
              <a:buFont typeface="Arial" panose="020B0604020202020204" pitchFamily="34" charset="0"/>
              <a:buNone/>
            </a:pPr>
            <a:r>
              <a:rPr lang="en-US" sz="1400" dirty="0">
                <a:latin typeface="Nirmala UI" panose="020B0502040204020203" pitchFamily="34" charset="0"/>
                <a:ea typeface="Nirmala UI" panose="020B0502040204020203" pitchFamily="34" charset="0"/>
                <a:cs typeface="Nirmala UI" panose="020B0502040204020203" pitchFamily="34" charset="0"/>
              </a:rPr>
              <a:t>Tremblay Maison</a:t>
            </a:r>
          </a:p>
        </p:txBody>
      </p:sp>
    </p:spTree>
    <p:extLst>
      <p:ext uri="{BB962C8B-B14F-4D97-AF65-F5344CB8AC3E}">
        <p14:creationId xmlns:p14="http://schemas.microsoft.com/office/powerpoint/2010/main" val="26588111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pPr algn="just"/>
            <a:r>
              <a:rPr lang="en-US"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User Profiles</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9DB698-C582-2507-00BE-95D9ABDA2344}"/>
              </a:ext>
            </a:extLst>
          </p:cNvPr>
          <p:cNvSpPr/>
          <p:nvPr/>
        </p:nvSpPr>
        <p:spPr>
          <a:xfrm>
            <a:off x="9901767" y="6231467"/>
            <a:ext cx="461433" cy="423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2A64189-CE9C-64D1-6F50-B069089C4E68}"/>
              </a:ext>
            </a:extLst>
          </p:cNvPr>
          <p:cNvSpPr txBox="1"/>
          <p:nvPr/>
        </p:nvSpPr>
        <p:spPr>
          <a:xfrm>
            <a:off x="5854172" y="3043567"/>
            <a:ext cx="5609166" cy="2769989"/>
          </a:xfrm>
          <a:prstGeom prst="rect">
            <a:avLst/>
          </a:prstGeom>
          <a:noFill/>
        </p:spPr>
        <p:txBody>
          <a:bodyPr wrap="square" rtlCol="0">
            <a:spAutoFit/>
          </a:bodyPr>
          <a:lstStyle/>
          <a:p>
            <a:r>
              <a:rPr lang="en-US" sz="2400" dirty="0">
                <a:solidFill>
                  <a:srgbClr val="E3C8AA"/>
                </a:solidFill>
                <a:latin typeface="Nirmala UI" panose="020B0502040204020203" pitchFamily="34" charset="0"/>
                <a:ea typeface="Nirmala UI" panose="020B0502040204020203" pitchFamily="34" charset="0"/>
                <a:cs typeface="Nirmala UI" panose="020B0502040204020203" pitchFamily="34" charset="0"/>
              </a:rPr>
              <a:t>Chris</a:t>
            </a:r>
          </a:p>
          <a:p>
            <a:endParaRPr lang="en-US" sz="2400" dirty="0">
              <a:solidFill>
                <a:srgbClr val="E3C8AA"/>
              </a:solidFill>
              <a:latin typeface="Nirmala UI" panose="020B0502040204020203" pitchFamily="34" charset="0"/>
              <a:ea typeface="Nirmala UI" panose="020B0502040204020203" pitchFamily="34" charset="0"/>
              <a:cs typeface="Nirmala UI" panose="020B0502040204020203" pitchFamily="34" charset="0"/>
            </a:endParaRPr>
          </a:p>
          <a:p>
            <a:pPr marL="285750" indent="-285750">
              <a:buFontTx/>
              <a:buChar char="-"/>
            </a:pPr>
            <a:r>
              <a:rPr lang="en-US" dirty="0">
                <a:latin typeface="Nirmala UI" panose="020B0502040204020203" pitchFamily="34" charset="0"/>
                <a:ea typeface="Nirmala UI" panose="020B0502040204020203" pitchFamily="34" charset="0"/>
                <a:cs typeface="Nirmala UI" panose="020B0502040204020203" pitchFamily="34" charset="0"/>
              </a:rPr>
              <a:t>Kid</a:t>
            </a:r>
          </a:p>
          <a:p>
            <a:pPr marL="285750" indent="-285750">
              <a:buFontTx/>
              <a:buChar char="-"/>
            </a:pPr>
            <a:r>
              <a:rPr lang="en-US" dirty="0">
                <a:latin typeface="Nirmala UI" panose="020B0502040204020203" pitchFamily="34" charset="0"/>
                <a:ea typeface="Nirmala UI" panose="020B0502040204020203" pitchFamily="34" charset="0"/>
                <a:cs typeface="Nirmala UI" panose="020B0502040204020203" pitchFamily="34" charset="0"/>
              </a:rPr>
              <a:t>11 years old</a:t>
            </a:r>
          </a:p>
          <a:p>
            <a:pPr marL="285750" indent="-285750">
              <a:buFontTx/>
              <a:buChar char="-"/>
            </a:pPr>
            <a:r>
              <a:rPr lang="en-US" dirty="0">
                <a:latin typeface="Nirmala UI" panose="020B0502040204020203" pitchFamily="34" charset="0"/>
                <a:ea typeface="Nirmala UI" panose="020B0502040204020203" pitchFamily="34" charset="0"/>
                <a:cs typeface="Nirmala UI" panose="020B0502040204020203" pitchFamily="34" charset="0"/>
              </a:rPr>
              <a:t>Height: 4’-8’’ </a:t>
            </a:r>
          </a:p>
          <a:p>
            <a:pPr marL="285750" indent="-285750">
              <a:buFontTx/>
              <a:buChar char="-"/>
            </a:pPr>
            <a:r>
              <a:rPr lang="en-US" dirty="0">
                <a:latin typeface="Nirmala UI" panose="020B0502040204020203" pitchFamily="34" charset="0"/>
                <a:ea typeface="Nirmala UI" panose="020B0502040204020203" pitchFamily="34" charset="0"/>
                <a:cs typeface="Nirmala UI" panose="020B0502040204020203" pitchFamily="34" charset="0"/>
              </a:rPr>
              <a:t>6</a:t>
            </a:r>
            <a:r>
              <a:rPr lang="en-US" baseline="30000" dirty="0">
                <a:latin typeface="Nirmala UI" panose="020B0502040204020203" pitchFamily="34" charset="0"/>
                <a:ea typeface="Nirmala UI" panose="020B0502040204020203" pitchFamily="34" charset="0"/>
                <a:cs typeface="Nirmala UI" panose="020B0502040204020203" pitchFamily="34" charset="0"/>
              </a:rPr>
              <a:t>th</a:t>
            </a:r>
            <a:r>
              <a:rPr lang="en-US" dirty="0">
                <a:latin typeface="Nirmala UI" panose="020B0502040204020203" pitchFamily="34" charset="0"/>
                <a:ea typeface="Nirmala UI" panose="020B0502040204020203" pitchFamily="34" charset="0"/>
                <a:cs typeface="Nirmala UI" panose="020B0502040204020203" pitchFamily="34" charset="0"/>
              </a:rPr>
              <a:t> Grade Student</a:t>
            </a:r>
          </a:p>
          <a:p>
            <a:pPr marL="285750" indent="-285750">
              <a:buFontTx/>
              <a:buChar char="-"/>
            </a:pPr>
            <a:r>
              <a:rPr lang="en-US" dirty="0">
                <a:latin typeface="Nirmala UI" panose="020B0502040204020203" pitchFamily="34" charset="0"/>
                <a:ea typeface="Nirmala UI" panose="020B0502040204020203" pitchFamily="34" charset="0"/>
                <a:cs typeface="Nirmala UI" panose="020B0502040204020203" pitchFamily="34" charset="0"/>
              </a:rPr>
              <a:t>Plays Soccer </a:t>
            </a:r>
          </a:p>
          <a:p>
            <a:pPr marL="285750" indent="-285750">
              <a:buFontTx/>
              <a:buChar char="-"/>
            </a:pPr>
            <a:r>
              <a:rPr lang="en-US" dirty="0">
                <a:latin typeface="Nirmala UI" panose="020B0502040204020203" pitchFamily="34" charset="0"/>
                <a:ea typeface="Nirmala UI" panose="020B0502040204020203" pitchFamily="34" charset="0"/>
                <a:cs typeface="Nirmala UI" panose="020B0502040204020203" pitchFamily="34" charset="0"/>
              </a:rPr>
              <a:t>Had surgery on his ACL</a:t>
            </a:r>
          </a:p>
          <a:p>
            <a:pPr marL="285750" indent="-285750">
              <a:buFontTx/>
              <a:buChar char="-"/>
            </a:pPr>
            <a:r>
              <a:rPr lang="en-US" dirty="0">
                <a:latin typeface="Nirmala UI" panose="020B0502040204020203" pitchFamily="34" charset="0"/>
                <a:ea typeface="Nirmala UI" panose="020B0502040204020203" pitchFamily="34" charset="0"/>
                <a:cs typeface="Nirmala UI" panose="020B0502040204020203" pitchFamily="34" charset="0"/>
              </a:rPr>
              <a:t>Needs crutches and a wheelchair </a:t>
            </a:r>
          </a:p>
        </p:txBody>
      </p:sp>
      <p:pic>
        <p:nvPicPr>
          <p:cNvPr id="15" name="Content Placeholder 14" descr="A picture containing icon&#10;&#10;Description automatically generated">
            <a:extLst>
              <a:ext uri="{FF2B5EF4-FFF2-40B4-BE49-F238E27FC236}">
                <a16:creationId xmlns:a16="http://schemas.microsoft.com/office/drawing/2014/main" id="{B8728F52-8F17-57A4-9B40-36EFE604F23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9064" r="63160" b="45349"/>
          <a:stretch/>
        </p:blipFill>
        <p:spPr>
          <a:xfrm>
            <a:off x="1773766" y="2282992"/>
            <a:ext cx="3726135" cy="3724108"/>
          </a:xfrm>
        </p:spPr>
      </p:pic>
    </p:spTree>
    <p:extLst>
      <p:ext uri="{BB962C8B-B14F-4D97-AF65-F5344CB8AC3E}">
        <p14:creationId xmlns:p14="http://schemas.microsoft.com/office/powerpoint/2010/main" val="42139451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pPr algn="just"/>
            <a:r>
              <a:rPr lang="en-US" b="1" i="1" dirty="0" err="1">
                <a:solidFill>
                  <a:srgbClr val="E3C8AA"/>
                </a:solidFill>
                <a:latin typeface="Nirmala UI" panose="020B0502040204020203" pitchFamily="34" charset="0"/>
                <a:ea typeface="Nirmala UI" panose="020B0502040204020203" pitchFamily="34" charset="0"/>
                <a:cs typeface="Nirmala UI" panose="020B0502040204020203" pitchFamily="34" charset="0"/>
              </a:rPr>
              <a:t>Deltec</a:t>
            </a:r>
            <a:r>
              <a:rPr lang="en-US" b="1" i="1" dirty="0">
                <a:solidFill>
                  <a:srgbClr val="E3C8AA"/>
                </a:solidFill>
                <a:latin typeface="Nirmala UI" panose="020B0502040204020203" pitchFamily="34" charset="0"/>
                <a:ea typeface="Nirmala UI" panose="020B0502040204020203" pitchFamily="34" charset="0"/>
                <a:cs typeface="Nirmala UI" panose="020B0502040204020203" pitchFamily="34" charset="0"/>
              </a:rPr>
              <a:t> Home </a:t>
            </a:r>
            <a:r>
              <a:rPr lang="en-US"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Existing Floor Plan</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9DB698-C582-2507-00BE-95D9ABDA2344}"/>
              </a:ext>
            </a:extLst>
          </p:cNvPr>
          <p:cNvSpPr/>
          <p:nvPr/>
        </p:nvSpPr>
        <p:spPr>
          <a:xfrm>
            <a:off x="9901767" y="6231467"/>
            <a:ext cx="461433" cy="423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Content Placeholder 14" descr="Diagram, engineering drawing&#10;&#10;Description automatically generated">
            <a:extLst>
              <a:ext uri="{FF2B5EF4-FFF2-40B4-BE49-F238E27FC236}">
                <a16:creationId xmlns:a16="http://schemas.microsoft.com/office/drawing/2014/main" id="{F25D0442-8909-91EA-A26C-7F0E8AE488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87501" y="1738851"/>
            <a:ext cx="5411362" cy="5119149"/>
          </a:xfrm>
        </p:spPr>
      </p:pic>
    </p:spTree>
    <p:extLst>
      <p:ext uri="{BB962C8B-B14F-4D97-AF65-F5344CB8AC3E}">
        <p14:creationId xmlns:p14="http://schemas.microsoft.com/office/powerpoint/2010/main" val="29827004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pPr algn="just"/>
            <a:r>
              <a:rPr lang="en-US"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Existing Floor Plan Issues - Stacey</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9DB698-C582-2507-00BE-95D9ABDA2344}"/>
              </a:ext>
            </a:extLst>
          </p:cNvPr>
          <p:cNvSpPr/>
          <p:nvPr/>
        </p:nvSpPr>
        <p:spPr>
          <a:xfrm>
            <a:off x="9901767" y="6231467"/>
            <a:ext cx="461433" cy="423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13" descr="Diagram, engineering drawing&#10;&#10;Description automatically generated">
            <a:extLst>
              <a:ext uri="{FF2B5EF4-FFF2-40B4-BE49-F238E27FC236}">
                <a16:creationId xmlns:a16="http://schemas.microsoft.com/office/drawing/2014/main" id="{238F1D9D-81ED-8F0D-0857-6A326AD40F1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41220" y="1854579"/>
            <a:ext cx="6303924" cy="4887861"/>
          </a:xfrm>
        </p:spPr>
      </p:pic>
      <p:pic>
        <p:nvPicPr>
          <p:cNvPr id="16" name="Content Placeholder 14" descr="A picture containing icon&#10;&#10;Description automatically generated">
            <a:extLst>
              <a:ext uri="{FF2B5EF4-FFF2-40B4-BE49-F238E27FC236}">
                <a16:creationId xmlns:a16="http://schemas.microsoft.com/office/drawing/2014/main" id="{475E78A6-76C1-2EF3-C87A-E310D0C9420F}"/>
              </a:ext>
            </a:extLst>
          </p:cNvPr>
          <p:cNvPicPr>
            <a:picLocks noChangeAspect="1"/>
          </p:cNvPicPr>
          <p:nvPr/>
        </p:nvPicPr>
        <p:blipFill rotWithShape="1">
          <a:blip r:embed="rId3">
            <a:extLst>
              <a:ext uri="{28A0092B-C50C-407E-A947-70E740481C1C}">
                <a14:useLocalDpi xmlns:a14="http://schemas.microsoft.com/office/drawing/2010/main" val="0"/>
              </a:ext>
            </a:extLst>
          </a:blip>
          <a:srcRect r="63720" b="73465"/>
          <a:stretch/>
        </p:blipFill>
        <p:spPr>
          <a:xfrm>
            <a:off x="10032395" y="867894"/>
            <a:ext cx="982738" cy="1034339"/>
          </a:xfrm>
          <a:prstGeom prst="rect">
            <a:avLst/>
          </a:prstGeom>
        </p:spPr>
      </p:pic>
    </p:spTree>
    <p:extLst>
      <p:ext uri="{BB962C8B-B14F-4D97-AF65-F5344CB8AC3E}">
        <p14:creationId xmlns:p14="http://schemas.microsoft.com/office/powerpoint/2010/main" val="30377747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pPr algn="just"/>
            <a:r>
              <a:rPr lang="en-US"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Existing Floor Plan Issues - Mark</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9DB698-C582-2507-00BE-95D9ABDA2344}"/>
              </a:ext>
            </a:extLst>
          </p:cNvPr>
          <p:cNvSpPr/>
          <p:nvPr/>
        </p:nvSpPr>
        <p:spPr>
          <a:xfrm>
            <a:off x="9901767" y="6231467"/>
            <a:ext cx="461433" cy="423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13" descr="A picture containing icon&#10;&#10;Description automatically generated">
            <a:extLst>
              <a:ext uri="{FF2B5EF4-FFF2-40B4-BE49-F238E27FC236}">
                <a16:creationId xmlns:a16="http://schemas.microsoft.com/office/drawing/2014/main" id="{615265D0-4C8C-D9E0-C101-9268AE981204}"/>
              </a:ext>
            </a:extLst>
          </p:cNvPr>
          <p:cNvPicPr>
            <a:picLocks noChangeAspect="1"/>
          </p:cNvPicPr>
          <p:nvPr/>
        </p:nvPicPr>
        <p:blipFill rotWithShape="1">
          <a:blip r:embed="rId2">
            <a:extLst>
              <a:ext uri="{28A0092B-C50C-407E-A947-70E740481C1C}">
                <a14:useLocalDpi xmlns:a14="http://schemas.microsoft.com/office/drawing/2010/main" val="0"/>
              </a:ext>
            </a:extLst>
          </a:blip>
          <a:srcRect l="35580" r="29140" b="72010"/>
          <a:stretch/>
        </p:blipFill>
        <p:spPr>
          <a:xfrm>
            <a:off x="9722343" y="879603"/>
            <a:ext cx="890732" cy="1016929"/>
          </a:xfrm>
          <a:prstGeom prst="rect">
            <a:avLst/>
          </a:prstGeom>
        </p:spPr>
      </p:pic>
      <p:pic>
        <p:nvPicPr>
          <p:cNvPr id="17" name="Content Placeholder 16" descr="Diagram, engineering drawing&#10;&#10;Description automatically generated">
            <a:extLst>
              <a:ext uri="{FF2B5EF4-FFF2-40B4-BE49-F238E27FC236}">
                <a16:creationId xmlns:a16="http://schemas.microsoft.com/office/drawing/2014/main" id="{066AA093-6231-19D1-5283-5F8140DFBCA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7214"/>
          <a:stretch/>
        </p:blipFill>
        <p:spPr>
          <a:xfrm>
            <a:off x="2789969" y="1854580"/>
            <a:ext cx="6885761" cy="4800220"/>
          </a:xfrm>
        </p:spPr>
      </p:pic>
    </p:spTree>
    <p:extLst>
      <p:ext uri="{BB962C8B-B14F-4D97-AF65-F5344CB8AC3E}">
        <p14:creationId xmlns:p14="http://schemas.microsoft.com/office/powerpoint/2010/main" val="19650188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pPr algn="just"/>
            <a:r>
              <a:rPr lang="en-US"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Existing Floor Plan Issues - Chris</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9DB698-C582-2507-00BE-95D9ABDA2344}"/>
              </a:ext>
            </a:extLst>
          </p:cNvPr>
          <p:cNvSpPr/>
          <p:nvPr/>
        </p:nvSpPr>
        <p:spPr>
          <a:xfrm>
            <a:off x="9901767" y="6231467"/>
            <a:ext cx="461433" cy="423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4" descr="A picture containing icon&#10;&#10;Description automatically generated">
            <a:extLst>
              <a:ext uri="{FF2B5EF4-FFF2-40B4-BE49-F238E27FC236}">
                <a16:creationId xmlns:a16="http://schemas.microsoft.com/office/drawing/2014/main" id="{E9568674-3EE7-BD53-3779-5F6B407967D4}"/>
              </a:ext>
            </a:extLst>
          </p:cNvPr>
          <p:cNvPicPr>
            <a:picLocks noChangeAspect="1"/>
          </p:cNvPicPr>
          <p:nvPr/>
        </p:nvPicPr>
        <p:blipFill rotWithShape="1">
          <a:blip r:embed="rId2">
            <a:extLst>
              <a:ext uri="{28A0092B-C50C-407E-A947-70E740481C1C}">
                <a14:useLocalDpi xmlns:a14="http://schemas.microsoft.com/office/drawing/2010/main" val="0"/>
              </a:ext>
            </a:extLst>
          </a:blip>
          <a:srcRect t="29064" r="63160" b="45349"/>
          <a:stretch/>
        </p:blipFill>
        <p:spPr>
          <a:xfrm>
            <a:off x="9514215" y="966670"/>
            <a:ext cx="942118" cy="941606"/>
          </a:xfrm>
          <a:prstGeom prst="rect">
            <a:avLst/>
          </a:prstGeom>
        </p:spPr>
      </p:pic>
      <p:pic>
        <p:nvPicPr>
          <p:cNvPr id="16" name="Content Placeholder 15" descr="Diagram, engineering drawing&#10;&#10;Description automatically generated">
            <a:extLst>
              <a:ext uri="{FF2B5EF4-FFF2-40B4-BE49-F238E27FC236}">
                <a16:creationId xmlns:a16="http://schemas.microsoft.com/office/drawing/2014/main" id="{6F62D190-B932-0AEC-B7C1-70AE8690AE1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23811" y="2138000"/>
            <a:ext cx="6938741" cy="4602979"/>
          </a:xfrm>
        </p:spPr>
      </p:pic>
    </p:spTree>
    <p:extLst>
      <p:ext uri="{BB962C8B-B14F-4D97-AF65-F5344CB8AC3E}">
        <p14:creationId xmlns:p14="http://schemas.microsoft.com/office/powerpoint/2010/main" val="19284714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pPr algn="just"/>
            <a:r>
              <a:rPr lang="en-US"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Ground Floor</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9DB698-C582-2507-00BE-95D9ABDA2344}"/>
              </a:ext>
            </a:extLst>
          </p:cNvPr>
          <p:cNvSpPr/>
          <p:nvPr/>
        </p:nvSpPr>
        <p:spPr>
          <a:xfrm>
            <a:off x="9901767" y="6231467"/>
            <a:ext cx="461433" cy="423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Diagram, engineering drawing&#10;&#10;Description automatically generated">
            <a:extLst>
              <a:ext uri="{FF2B5EF4-FFF2-40B4-BE49-F238E27FC236}">
                <a16:creationId xmlns:a16="http://schemas.microsoft.com/office/drawing/2014/main" id="{30517799-4E46-0F18-9843-DE34E0DA49FD}"/>
              </a:ext>
            </a:extLst>
          </p:cNvPr>
          <p:cNvPicPr>
            <a:picLocks noChangeAspect="1"/>
          </p:cNvPicPr>
          <p:nvPr/>
        </p:nvPicPr>
        <p:blipFill rotWithShape="1">
          <a:blip r:embed="rId2">
            <a:extLst>
              <a:ext uri="{28A0092B-C50C-407E-A947-70E740481C1C}">
                <a14:useLocalDpi xmlns:a14="http://schemas.microsoft.com/office/drawing/2010/main" val="0"/>
              </a:ext>
            </a:extLst>
          </a:blip>
          <a:srcRect l="2985"/>
          <a:stretch/>
        </p:blipFill>
        <p:spPr>
          <a:xfrm>
            <a:off x="256592" y="2454933"/>
            <a:ext cx="11828106" cy="4328234"/>
          </a:xfrm>
          <a:prstGeom prst="rect">
            <a:avLst/>
          </a:prstGeom>
        </p:spPr>
      </p:pic>
    </p:spTree>
    <p:extLst>
      <p:ext uri="{BB962C8B-B14F-4D97-AF65-F5344CB8AC3E}">
        <p14:creationId xmlns:p14="http://schemas.microsoft.com/office/powerpoint/2010/main" val="15905951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iagram, engineering drawing&#10;&#10;Description automatically generated">
            <a:extLst>
              <a:ext uri="{FF2B5EF4-FFF2-40B4-BE49-F238E27FC236}">
                <a16:creationId xmlns:a16="http://schemas.microsoft.com/office/drawing/2014/main" id="{F33ACEBD-AD7D-1B3B-B42F-ABDBC9529D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8132" y="1504092"/>
            <a:ext cx="8363633" cy="5285792"/>
          </a:xfrm>
          <a:prstGeom prst="rect">
            <a:avLst/>
          </a:prstGeom>
        </p:spPr>
      </p:pic>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pPr algn="just"/>
            <a:r>
              <a:rPr lang="en-US"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Level 01</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9DB698-C582-2507-00BE-95D9ABDA2344}"/>
              </a:ext>
            </a:extLst>
          </p:cNvPr>
          <p:cNvSpPr/>
          <p:nvPr/>
        </p:nvSpPr>
        <p:spPr>
          <a:xfrm>
            <a:off x="9901767" y="6231467"/>
            <a:ext cx="461433" cy="423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68007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iagram, engineering drawing&#10;&#10;Description automatically generated">
            <a:extLst>
              <a:ext uri="{FF2B5EF4-FFF2-40B4-BE49-F238E27FC236}">
                <a16:creationId xmlns:a16="http://schemas.microsoft.com/office/drawing/2014/main" id="{2EFBC3CA-BE0F-FBD2-91DD-74FA71D767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2612" y="1329613"/>
            <a:ext cx="6526291" cy="5528387"/>
          </a:xfrm>
          <a:prstGeom prst="rect">
            <a:avLst/>
          </a:prstGeom>
        </p:spPr>
      </p:pic>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pPr algn="just"/>
            <a:r>
              <a:rPr lang="en-US"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Level 02</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9DB698-C582-2507-00BE-95D9ABDA2344}"/>
              </a:ext>
            </a:extLst>
          </p:cNvPr>
          <p:cNvSpPr/>
          <p:nvPr/>
        </p:nvSpPr>
        <p:spPr>
          <a:xfrm>
            <a:off x="9901767" y="6231467"/>
            <a:ext cx="461433" cy="423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1660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pPr algn="just"/>
            <a:r>
              <a:rPr lang="en-US"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Proposed First Floor Plan - Stacey</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9DB698-C582-2507-00BE-95D9ABDA2344}"/>
              </a:ext>
            </a:extLst>
          </p:cNvPr>
          <p:cNvSpPr/>
          <p:nvPr/>
        </p:nvSpPr>
        <p:spPr>
          <a:xfrm>
            <a:off x="9901767" y="6231467"/>
            <a:ext cx="461433" cy="423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14" descr="A picture containing icon&#10;&#10;Description automatically generated">
            <a:extLst>
              <a:ext uri="{FF2B5EF4-FFF2-40B4-BE49-F238E27FC236}">
                <a16:creationId xmlns:a16="http://schemas.microsoft.com/office/drawing/2014/main" id="{475E78A6-76C1-2EF3-C87A-E310D0C9420F}"/>
              </a:ext>
            </a:extLst>
          </p:cNvPr>
          <p:cNvPicPr>
            <a:picLocks noChangeAspect="1"/>
          </p:cNvPicPr>
          <p:nvPr/>
        </p:nvPicPr>
        <p:blipFill rotWithShape="1">
          <a:blip r:embed="rId2">
            <a:extLst>
              <a:ext uri="{28A0092B-C50C-407E-A947-70E740481C1C}">
                <a14:useLocalDpi xmlns:a14="http://schemas.microsoft.com/office/drawing/2010/main" val="0"/>
              </a:ext>
            </a:extLst>
          </a:blip>
          <a:srcRect r="63720" b="73465"/>
          <a:stretch/>
        </p:blipFill>
        <p:spPr>
          <a:xfrm>
            <a:off x="10032395" y="867894"/>
            <a:ext cx="982738" cy="1034339"/>
          </a:xfrm>
          <a:prstGeom prst="rect">
            <a:avLst/>
          </a:prstGeom>
        </p:spPr>
      </p:pic>
      <p:pic>
        <p:nvPicPr>
          <p:cNvPr id="15" name="Content Placeholder 14" descr="Diagram, engineering drawing&#10;&#10;Description automatically generated">
            <a:extLst>
              <a:ext uri="{FF2B5EF4-FFF2-40B4-BE49-F238E27FC236}">
                <a16:creationId xmlns:a16="http://schemas.microsoft.com/office/drawing/2014/main" id="{81686140-B2AD-96EE-074E-F013CEBD358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20116" y="1741649"/>
            <a:ext cx="7546131" cy="4985722"/>
          </a:xfrm>
        </p:spPr>
      </p:pic>
    </p:spTree>
    <p:extLst>
      <p:ext uri="{BB962C8B-B14F-4D97-AF65-F5344CB8AC3E}">
        <p14:creationId xmlns:p14="http://schemas.microsoft.com/office/powerpoint/2010/main" val="35928112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normAutofit/>
          </a:bodyPr>
          <a:lstStyle/>
          <a:p>
            <a:pPr algn="just"/>
            <a:r>
              <a:rPr lang="en-US" sz="4200"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Proposed Second Floor Plan - Stacey</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9DB698-C582-2507-00BE-95D9ABDA2344}"/>
              </a:ext>
            </a:extLst>
          </p:cNvPr>
          <p:cNvSpPr/>
          <p:nvPr/>
        </p:nvSpPr>
        <p:spPr>
          <a:xfrm>
            <a:off x="9901767" y="6231467"/>
            <a:ext cx="461433" cy="423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14" descr="A picture containing icon&#10;&#10;Description automatically generated">
            <a:extLst>
              <a:ext uri="{FF2B5EF4-FFF2-40B4-BE49-F238E27FC236}">
                <a16:creationId xmlns:a16="http://schemas.microsoft.com/office/drawing/2014/main" id="{475E78A6-76C1-2EF3-C87A-E310D0C9420F}"/>
              </a:ext>
            </a:extLst>
          </p:cNvPr>
          <p:cNvPicPr>
            <a:picLocks noChangeAspect="1"/>
          </p:cNvPicPr>
          <p:nvPr/>
        </p:nvPicPr>
        <p:blipFill rotWithShape="1">
          <a:blip r:embed="rId2">
            <a:extLst>
              <a:ext uri="{28A0092B-C50C-407E-A947-70E740481C1C}">
                <a14:useLocalDpi xmlns:a14="http://schemas.microsoft.com/office/drawing/2010/main" val="0"/>
              </a:ext>
            </a:extLst>
          </a:blip>
          <a:srcRect r="63720" b="73465"/>
          <a:stretch/>
        </p:blipFill>
        <p:spPr>
          <a:xfrm>
            <a:off x="10191016" y="867894"/>
            <a:ext cx="982738" cy="1034339"/>
          </a:xfrm>
          <a:prstGeom prst="rect">
            <a:avLst/>
          </a:prstGeom>
        </p:spPr>
      </p:pic>
      <p:pic>
        <p:nvPicPr>
          <p:cNvPr id="14" name="Content Placeholder 13" descr="Diagram, engineering drawing&#10;&#10;Description automatically generated">
            <a:extLst>
              <a:ext uri="{FF2B5EF4-FFF2-40B4-BE49-F238E27FC236}">
                <a16:creationId xmlns:a16="http://schemas.microsoft.com/office/drawing/2014/main" id="{B3A3F832-ED54-8260-F127-9460BC5D191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38568" y="1825625"/>
            <a:ext cx="7109228" cy="5032375"/>
          </a:xfrm>
        </p:spPr>
      </p:pic>
    </p:spTree>
    <p:extLst>
      <p:ext uri="{BB962C8B-B14F-4D97-AF65-F5344CB8AC3E}">
        <p14:creationId xmlns:p14="http://schemas.microsoft.com/office/powerpoint/2010/main" val="3721927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r>
              <a:rPr lang="en-US" b="1" dirty="0">
                <a:solidFill>
                  <a:srgbClr val="68646F"/>
                </a:solidFill>
                <a:latin typeface="Nirmala UI" panose="020B0502040204020203" pitchFamily="34" charset="0"/>
                <a:ea typeface="Nirmala UI" panose="020B0502040204020203" pitchFamily="34" charset="0"/>
                <a:cs typeface="Nirmala UI" panose="020B0502040204020203" pitchFamily="34" charset="0"/>
              </a:rPr>
              <a:t>Reviewer</a:t>
            </a:r>
          </a:p>
        </p:txBody>
      </p:sp>
      <p:sp>
        <p:nvSpPr>
          <p:cNvPr id="3" name="Content Placeholder 2">
            <a:extLst>
              <a:ext uri="{FF2B5EF4-FFF2-40B4-BE49-F238E27FC236}">
                <a16:creationId xmlns:a16="http://schemas.microsoft.com/office/drawing/2014/main" id="{0E4D1FC0-3940-C175-F81F-DA69B0EE71A1}"/>
              </a:ext>
            </a:extLst>
          </p:cNvPr>
          <p:cNvSpPr>
            <a:spLocks noGrp="1"/>
          </p:cNvSpPr>
          <p:nvPr>
            <p:ph idx="1"/>
          </p:nvPr>
        </p:nvSpPr>
        <p:spPr>
          <a:xfrm>
            <a:off x="3035115" y="2518902"/>
            <a:ext cx="3979332" cy="1481667"/>
          </a:xfrm>
        </p:spPr>
        <p:txBody>
          <a:bodyPr>
            <a:normAutofit/>
          </a:bodyPr>
          <a:lstStyle/>
          <a:p>
            <a:pPr marL="0" indent="0">
              <a:buNone/>
            </a:pPr>
            <a:r>
              <a:rPr lang="en-US" sz="1600" b="1" dirty="0">
                <a:solidFill>
                  <a:srgbClr val="68646F"/>
                </a:solidFill>
                <a:latin typeface="Nirmala UI" panose="020B0502040204020203" pitchFamily="34" charset="0"/>
                <a:ea typeface="Nirmala UI" panose="020B0502040204020203" pitchFamily="34" charset="0"/>
                <a:cs typeface="Nirmala UI" panose="020B0502040204020203" pitchFamily="34" charset="0"/>
              </a:rPr>
              <a:t>Seth Holmes, R.A. LEED AP BD+C</a:t>
            </a:r>
          </a:p>
          <a:p>
            <a:pPr marL="0" indent="0">
              <a:buNone/>
            </a:pPr>
            <a:r>
              <a:rPr lang="en-US" sz="1400" dirty="0">
                <a:latin typeface="Nirmala UI" panose="020B0502040204020203" pitchFamily="34" charset="0"/>
                <a:ea typeface="Nirmala UI" panose="020B0502040204020203" pitchFamily="34" charset="0"/>
                <a:cs typeface="Nirmala UI" panose="020B0502040204020203" pitchFamily="34" charset="0"/>
              </a:rPr>
              <a:t>Reviewer</a:t>
            </a:r>
          </a:p>
          <a:p>
            <a:pPr marL="0" indent="0">
              <a:buNone/>
            </a:pPr>
            <a:r>
              <a:rPr lang="en-US" sz="1400" dirty="0">
                <a:latin typeface="Nirmala UI" panose="020B0502040204020203" pitchFamily="34" charset="0"/>
                <a:ea typeface="Nirmala UI" panose="020B0502040204020203" pitchFamily="34" charset="0"/>
                <a:cs typeface="Nirmala UI" panose="020B0502040204020203" pitchFamily="34" charset="0"/>
              </a:rPr>
              <a:t>Associate Professor, Department of Architecture</a:t>
            </a:r>
          </a:p>
          <a:p>
            <a:pPr marL="0" indent="0">
              <a:buNone/>
            </a:pPr>
            <a:r>
              <a:rPr lang="en-US" sz="1400" dirty="0">
                <a:latin typeface="Nirmala UI" panose="020B0502040204020203" pitchFamily="34" charset="0"/>
                <a:ea typeface="Nirmala UI" panose="020B0502040204020203" pitchFamily="34" charset="0"/>
                <a:cs typeface="Nirmala UI" panose="020B0502040204020203" pitchFamily="34" charset="0"/>
              </a:rPr>
              <a:t>RIT Golisano Institute of Sustainability</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CFC442E-12C0-9B25-611F-ABC751BB1E49}"/>
              </a:ext>
            </a:extLst>
          </p:cNvPr>
          <p:cNvPicPr>
            <a:picLocks noChangeAspect="1"/>
          </p:cNvPicPr>
          <p:nvPr/>
        </p:nvPicPr>
        <p:blipFill>
          <a:blip r:embed="rId2">
            <a:extLst>
              <a:ext uri="{28A0092B-C50C-407E-A947-70E740481C1C}">
                <a14:useLocalDpi xmlns:a14="http://schemas.microsoft.com/office/drawing/2010/main" val="0"/>
              </a:ext>
            </a:extLst>
          </a:blip>
          <a:srcRect l="2982" r="2982"/>
          <a:stretch/>
        </p:blipFill>
        <p:spPr>
          <a:xfrm>
            <a:off x="1714501" y="2506133"/>
            <a:ext cx="1354297" cy="1435608"/>
          </a:xfrm>
          <a:prstGeom prst="rect">
            <a:avLst/>
          </a:prstGeom>
        </p:spPr>
      </p:pic>
    </p:spTree>
    <p:extLst>
      <p:ext uri="{BB962C8B-B14F-4D97-AF65-F5344CB8AC3E}">
        <p14:creationId xmlns:p14="http://schemas.microsoft.com/office/powerpoint/2010/main" val="41197645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pPr algn="just"/>
            <a:r>
              <a:rPr lang="en-US"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Proposed First Floor Plan - Mark</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9DB698-C582-2507-00BE-95D9ABDA2344}"/>
              </a:ext>
            </a:extLst>
          </p:cNvPr>
          <p:cNvSpPr/>
          <p:nvPr/>
        </p:nvSpPr>
        <p:spPr>
          <a:xfrm>
            <a:off x="9901767" y="6231467"/>
            <a:ext cx="461433" cy="423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13" descr="A picture containing icon&#10;&#10;Description automatically generated">
            <a:extLst>
              <a:ext uri="{FF2B5EF4-FFF2-40B4-BE49-F238E27FC236}">
                <a16:creationId xmlns:a16="http://schemas.microsoft.com/office/drawing/2014/main" id="{615265D0-4C8C-D9E0-C101-9268AE981204}"/>
              </a:ext>
            </a:extLst>
          </p:cNvPr>
          <p:cNvPicPr>
            <a:picLocks noChangeAspect="1"/>
          </p:cNvPicPr>
          <p:nvPr/>
        </p:nvPicPr>
        <p:blipFill rotWithShape="1">
          <a:blip r:embed="rId2">
            <a:extLst>
              <a:ext uri="{28A0092B-C50C-407E-A947-70E740481C1C}">
                <a14:useLocalDpi xmlns:a14="http://schemas.microsoft.com/office/drawing/2010/main" val="0"/>
              </a:ext>
            </a:extLst>
          </a:blip>
          <a:srcRect l="35580" r="29140" b="72010"/>
          <a:stretch/>
        </p:blipFill>
        <p:spPr>
          <a:xfrm>
            <a:off x="9722343" y="879603"/>
            <a:ext cx="890732" cy="1016929"/>
          </a:xfrm>
          <a:prstGeom prst="rect">
            <a:avLst/>
          </a:prstGeom>
        </p:spPr>
      </p:pic>
      <p:pic>
        <p:nvPicPr>
          <p:cNvPr id="15" name="Content Placeholder 14" descr="Diagram, engineering drawing&#10;&#10;Description automatically generated">
            <a:extLst>
              <a:ext uri="{FF2B5EF4-FFF2-40B4-BE49-F238E27FC236}">
                <a16:creationId xmlns:a16="http://schemas.microsoft.com/office/drawing/2014/main" id="{7253ABD0-C614-7AF7-A1A5-14092932369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96863" y="1896532"/>
            <a:ext cx="6592637" cy="4829175"/>
          </a:xfrm>
        </p:spPr>
      </p:pic>
    </p:spTree>
    <p:extLst>
      <p:ext uri="{BB962C8B-B14F-4D97-AF65-F5344CB8AC3E}">
        <p14:creationId xmlns:p14="http://schemas.microsoft.com/office/powerpoint/2010/main" val="5001643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normAutofit/>
          </a:bodyPr>
          <a:lstStyle/>
          <a:p>
            <a:pPr algn="just"/>
            <a:r>
              <a:rPr lang="en-US" sz="4200"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Proposed Second Floor Plan - Mark</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9DB698-C582-2507-00BE-95D9ABDA2344}"/>
              </a:ext>
            </a:extLst>
          </p:cNvPr>
          <p:cNvSpPr/>
          <p:nvPr/>
        </p:nvSpPr>
        <p:spPr>
          <a:xfrm>
            <a:off x="9901767" y="6231467"/>
            <a:ext cx="461433" cy="423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Content Placeholder 13" descr="A picture containing icon&#10;&#10;Description automatically generated">
            <a:extLst>
              <a:ext uri="{FF2B5EF4-FFF2-40B4-BE49-F238E27FC236}">
                <a16:creationId xmlns:a16="http://schemas.microsoft.com/office/drawing/2014/main" id="{615265D0-4C8C-D9E0-C101-9268AE981204}"/>
              </a:ext>
            </a:extLst>
          </p:cNvPr>
          <p:cNvPicPr>
            <a:picLocks noChangeAspect="1"/>
          </p:cNvPicPr>
          <p:nvPr/>
        </p:nvPicPr>
        <p:blipFill rotWithShape="1">
          <a:blip r:embed="rId2">
            <a:extLst>
              <a:ext uri="{28A0092B-C50C-407E-A947-70E740481C1C}">
                <a14:useLocalDpi xmlns:a14="http://schemas.microsoft.com/office/drawing/2010/main" val="0"/>
              </a:ext>
            </a:extLst>
          </a:blip>
          <a:srcRect l="35580" r="29140" b="72010"/>
          <a:stretch/>
        </p:blipFill>
        <p:spPr>
          <a:xfrm>
            <a:off x="9924875" y="891262"/>
            <a:ext cx="890732" cy="1016929"/>
          </a:xfrm>
          <a:prstGeom prst="rect">
            <a:avLst/>
          </a:prstGeom>
        </p:spPr>
      </p:pic>
      <p:pic>
        <p:nvPicPr>
          <p:cNvPr id="16" name="Content Placeholder 15" descr="Diagram, engineering drawing&#10;&#10;Description automatically generated">
            <a:extLst>
              <a:ext uri="{FF2B5EF4-FFF2-40B4-BE49-F238E27FC236}">
                <a16:creationId xmlns:a16="http://schemas.microsoft.com/office/drawing/2014/main" id="{E2A3DFDA-F8C4-D910-42B7-817B4C7DB02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07841" y="1690331"/>
            <a:ext cx="6670193" cy="5066328"/>
          </a:xfrm>
        </p:spPr>
      </p:pic>
    </p:spTree>
    <p:extLst>
      <p:ext uri="{BB962C8B-B14F-4D97-AF65-F5344CB8AC3E}">
        <p14:creationId xmlns:p14="http://schemas.microsoft.com/office/powerpoint/2010/main" val="14223281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pPr algn="just"/>
            <a:r>
              <a:rPr lang="en-US"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Proposed First Floor Plan - Chris</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9DB698-C582-2507-00BE-95D9ABDA2344}"/>
              </a:ext>
            </a:extLst>
          </p:cNvPr>
          <p:cNvSpPr/>
          <p:nvPr/>
        </p:nvSpPr>
        <p:spPr>
          <a:xfrm>
            <a:off x="9901767" y="6231467"/>
            <a:ext cx="461433" cy="423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4" descr="A picture containing icon&#10;&#10;Description automatically generated">
            <a:extLst>
              <a:ext uri="{FF2B5EF4-FFF2-40B4-BE49-F238E27FC236}">
                <a16:creationId xmlns:a16="http://schemas.microsoft.com/office/drawing/2014/main" id="{E9568674-3EE7-BD53-3779-5F6B407967D4}"/>
              </a:ext>
            </a:extLst>
          </p:cNvPr>
          <p:cNvPicPr>
            <a:picLocks noChangeAspect="1"/>
          </p:cNvPicPr>
          <p:nvPr/>
        </p:nvPicPr>
        <p:blipFill rotWithShape="1">
          <a:blip r:embed="rId2">
            <a:extLst>
              <a:ext uri="{28A0092B-C50C-407E-A947-70E740481C1C}">
                <a14:useLocalDpi xmlns:a14="http://schemas.microsoft.com/office/drawing/2010/main" val="0"/>
              </a:ext>
            </a:extLst>
          </a:blip>
          <a:srcRect t="29064" r="63160" b="45349"/>
          <a:stretch/>
        </p:blipFill>
        <p:spPr>
          <a:xfrm>
            <a:off x="9514215" y="966670"/>
            <a:ext cx="942118" cy="941606"/>
          </a:xfrm>
          <a:prstGeom prst="rect">
            <a:avLst/>
          </a:prstGeom>
        </p:spPr>
      </p:pic>
      <p:pic>
        <p:nvPicPr>
          <p:cNvPr id="15" name="Content Placeholder 14" descr="Diagram, engineering drawing&#10;&#10;Description automatically generated">
            <a:extLst>
              <a:ext uri="{FF2B5EF4-FFF2-40B4-BE49-F238E27FC236}">
                <a16:creationId xmlns:a16="http://schemas.microsoft.com/office/drawing/2014/main" id="{93B0E941-2B17-BB60-5046-89F68443D44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47282" y="1771715"/>
            <a:ext cx="7091800" cy="4883085"/>
          </a:xfrm>
        </p:spPr>
      </p:pic>
    </p:spTree>
    <p:extLst>
      <p:ext uri="{BB962C8B-B14F-4D97-AF65-F5344CB8AC3E}">
        <p14:creationId xmlns:p14="http://schemas.microsoft.com/office/powerpoint/2010/main" val="42926749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normAutofit/>
          </a:bodyPr>
          <a:lstStyle/>
          <a:p>
            <a:pPr algn="just"/>
            <a:r>
              <a:rPr lang="en-US" sz="4200"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Proposed Second Floor Plan - Chris</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9DB698-C582-2507-00BE-95D9ABDA2344}"/>
              </a:ext>
            </a:extLst>
          </p:cNvPr>
          <p:cNvSpPr/>
          <p:nvPr/>
        </p:nvSpPr>
        <p:spPr>
          <a:xfrm>
            <a:off x="9901767" y="6231467"/>
            <a:ext cx="461433" cy="423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4" descr="A picture containing icon&#10;&#10;Description automatically generated">
            <a:extLst>
              <a:ext uri="{FF2B5EF4-FFF2-40B4-BE49-F238E27FC236}">
                <a16:creationId xmlns:a16="http://schemas.microsoft.com/office/drawing/2014/main" id="{E9568674-3EE7-BD53-3779-5F6B407967D4}"/>
              </a:ext>
            </a:extLst>
          </p:cNvPr>
          <p:cNvPicPr>
            <a:picLocks noChangeAspect="1"/>
          </p:cNvPicPr>
          <p:nvPr/>
        </p:nvPicPr>
        <p:blipFill rotWithShape="1">
          <a:blip r:embed="rId2">
            <a:extLst>
              <a:ext uri="{28A0092B-C50C-407E-A947-70E740481C1C}">
                <a14:useLocalDpi xmlns:a14="http://schemas.microsoft.com/office/drawing/2010/main" val="0"/>
              </a:ext>
            </a:extLst>
          </a:blip>
          <a:srcRect t="29064" r="63160" b="45349"/>
          <a:stretch/>
        </p:blipFill>
        <p:spPr>
          <a:xfrm>
            <a:off x="9873840" y="930161"/>
            <a:ext cx="942118" cy="941606"/>
          </a:xfrm>
          <a:prstGeom prst="rect">
            <a:avLst/>
          </a:prstGeom>
        </p:spPr>
      </p:pic>
      <p:pic>
        <p:nvPicPr>
          <p:cNvPr id="16" name="Content Placeholder 15" descr="Diagram, engineering drawing&#10;&#10;Description automatically generated">
            <a:extLst>
              <a:ext uri="{FF2B5EF4-FFF2-40B4-BE49-F238E27FC236}">
                <a16:creationId xmlns:a16="http://schemas.microsoft.com/office/drawing/2014/main" id="{160B00E7-772F-992B-A98B-42CC3613522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29955" y="1825625"/>
            <a:ext cx="7126454" cy="4829175"/>
          </a:xfrm>
        </p:spPr>
      </p:pic>
    </p:spTree>
    <p:extLst>
      <p:ext uri="{BB962C8B-B14F-4D97-AF65-F5344CB8AC3E}">
        <p14:creationId xmlns:p14="http://schemas.microsoft.com/office/powerpoint/2010/main" val="34050036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pPr algn="just"/>
            <a:r>
              <a:rPr lang="en-US"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Elevations</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9DB698-C582-2507-00BE-95D9ABDA2344}"/>
              </a:ext>
            </a:extLst>
          </p:cNvPr>
          <p:cNvSpPr/>
          <p:nvPr/>
        </p:nvSpPr>
        <p:spPr>
          <a:xfrm>
            <a:off x="9901767" y="6231467"/>
            <a:ext cx="461433" cy="423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icture containing diagram&#10;&#10;Description automatically generated">
            <a:extLst>
              <a:ext uri="{FF2B5EF4-FFF2-40B4-BE49-F238E27FC236}">
                <a16:creationId xmlns:a16="http://schemas.microsoft.com/office/drawing/2014/main" id="{C97C16C9-192C-07D1-11D7-C7F1B855D8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07710"/>
            <a:ext cx="12192000" cy="2713408"/>
          </a:xfrm>
          <a:prstGeom prst="rect">
            <a:avLst/>
          </a:prstGeom>
        </p:spPr>
      </p:pic>
      <p:sp>
        <p:nvSpPr>
          <p:cNvPr id="23" name="TextBox 22">
            <a:extLst>
              <a:ext uri="{FF2B5EF4-FFF2-40B4-BE49-F238E27FC236}">
                <a16:creationId xmlns:a16="http://schemas.microsoft.com/office/drawing/2014/main" id="{E9F47989-5D04-23DD-D2DA-F3E0615045F3}"/>
              </a:ext>
            </a:extLst>
          </p:cNvPr>
          <p:cNvSpPr txBox="1"/>
          <p:nvPr/>
        </p:nvSpPr>
        <p:spPr>
          <a:xfrm>
            <a:off x="554135" y="5272294"/>
            <a:ext cx="1477433" cy="369332"/>
          </a:xfrm>
          <a:prstGeom prst="rect">
            <a:avLst/>
          </a:prstGeom>
          <a:noFill/>
        </p:spPr>
        <p:txBody>
          <a:bodyPr wrap="square" rtlCol="0">
            <a:spAutoFit/>
          </a:bodyPr>
          <a:lstStyle/>
          <a:p>
            <a:r>
              <a:rPr lang="en-US" dirty="0">
                <a:solidFill>
                  <a:srgbClr val="E3C8AA"/>
                </a:solidFill>
                <a:latin typeface="Nirmala UI" panose="020B0502040204020203" pitchFamily="34" charset="0"/>
                <a:ea typeface="Nirmala UI" panose="020B0502040204020203" pitchFamily="34" charset="0"/>
                <a:cs typeface="Nirmala UI" panose="020B0502040204020203" pitchFamily="34" charset="0"/>
              </a:rPr>
              <a:t>West</a:t>
            </a:r>
          </a:p>
        </p:txBody>
      </p:sp>
      <p:sp>
        <p:nvSpPr>
          <p:cNvPr id="24" name="TextBox 23">
            <a:extLst>
              <a:ext uri="{FF2B5EF4-FFF2-40B4-BE49-F238E27FC236}">
                <a16:creationId xmlns:a16="http://schemas.microsoft.com/office/drawing/2014/main" id="{AE77ACEC-DF10-33BB-F62A-2386D949925D}"/>
              </a:ext>
            </a:extLst>
          </p:cNvPr>
          <p:cNvSpPr txBox="1"/>
          <p:nvPr/>
        </p:nvSpPr>
        <p:spPr>
          <a:xfrm>
            <a:off x="6657738" y="5272294"/>
            <a:ext cx="1477433" cy="369332"/>
          </a:xfrm>
          <a:prstGeom prst="rect">
            <a:avLst/>
          </a:prstGeom>
          <a:noFill/>
        </p:spPr>
        <p:txBody>
          <a:bodyPr wrap="square" rtlCol="0">
            <a:spAutoFit/>
          </a:bodyPr>
          <a:lstStyle/>
          <a:p>
            <a:r>
              <a:rPr lang="en-US" dirty="0">
                <a:solidFill>
                  <a:srgbClr val="E3C8AA"/>
                </a:solidFill>
                <a:latin typeface="Nirmala UI" panose="020B0502040204020203" pitchFamily="34" charset="0"/>
                <a:ea typeface="Nirmala UI" panose="020B0502040204020203" pitchFamily="34" charset="0"/>
                <a:cs typeface="Nirmala UI" panose="020B0502040204020203" pitchFamily="34" charset="0"/>
              </a:rPr>
              <a:t>East</a:t>
            </a:r>
          </a:p>
        </p:txBody>
      </p:sp>
    </p:spTree>
    <p:extLst>
      <p:ext uri="{BB962C8B-B14F-4D97-AF65-F5344CB8AC3E}">
        <p14:creationId xmlns:p14="http://schemas.microsoft.com/office/powerpoint/2010/main" val="28606336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pPr algn="just"/>
            <a:r>
              <a:rPr lang="en-US"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Elevations</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9DB698-C582-2507-00BE-95D9ABDA2344}"/>
              </a:ext>
            </a:extLst>
          </p:cNvPr>
          <p:cNvSpPr/>
          <p:nvPr/>
        </p:nvSpPr>
        <p:spPr>
          <a:xfrm>
            <a:off x="9901767" y="6231467"/>
            <a:ext cx="461433" cy="423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54389CE-4A9D-8509-5D8B-AF72E2D38268}"/>
              </a:ext>
            </a:extLst>
          </p:cNvPr>
          <p:cNvSpPr txBox="1"/>
          <p:nvPr/>
        </p:nvSpPr>
        <p:spPr>
          <a:xfrm>
            <a:off x="1054618" y="5210298"/>
            <a:ext cx="1477433" cy="369332"/>
          </a:xfrm>
          <a:prstGeom prst="rect">
            <a:avLst/>
          </a:prstGeom>
          <a:noFill/>
        </p:spPr>
        <p:txBody>
          <a:bodyPr wrap="square" rtlCol="0">
            <a:spAutoFit/>
          </a:bodyPr>
          <a:lstStyle/>
          <a:p>
            <a:r>
              <a:rPr lang="en-US" dirty="0">
                <a:solidFill>
                  <a:srgbClr val="E3C8AA"/>
                </a:solidFill>
                <a:latin typeface="Nirmala UI" panose="020B0502040204020203" pitchFamily="34" charset="0"/>
                <a:ea typeface="Nirmala UI" panose="020B0502040204020203" pitchFamily="34" charset="0"/>
                <a:cs typeface="Nirmala UI" panose="020B0502040204020203" pitchFamily="34" charset="0"/>
              </a:rPr>
              <a:t>North</a:t>
            </a:r>
          </a:p>
        </p:txBody>
      </p:sp>
      <p:pic>
        <p:nvPicPr>
          <p:cNvPr id="15" name="Picture 14" descr="A picture containing graphical user interface&#10;&#10;Description automatically generated">
            <a:extLst>
              <a:ext uri="{FF2B5EF4-FFF2-40B4-BE49-F238E27FC236}">
                <a16:creationId xmlns:a16="http://schemas.microsoft.com/office/drawing/2014/main" id="{529385CE-1B6B-8C41-A0A3-FFD1B374A55F}"/>
              </a:ext>
            </a:extLst>
          </p:cNvPr>
          <p:cNvPicPr>
            <a:picLocks noChangeAspect="1"/>
          </p:cNvPicPr>
          <p:nvPr/>
        </p:nvPicPr>
        <p:blipFill rotWithShape="1">
          <a:blip r:embed="rId2">
            <a:extLst>
              <a:ext uri="{28A0092B-C50C-407E-A947-70E740481C1C}">
                <a14:useLocalDpi xmlns:a14="http://schemas.microsoft.com/office/drawing/2010/main" val="0"/>
              </a:ext>
            </a:extLst>
          </a:blip>
          <a:srcRect l="60842"/>
          <a:stretch/>
        </p:blipFill>
        <p:spPr>
          <a:xfrm>
            <a:off x="6489440" y="2042009"/>
            <a:ext cx="5635691" cy="3291047"/>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73804655-8293-78C8-A719-14A39DCF06C1}"/>
              </a:ext>
            </a:extLst>
          </p:cNvPr>
          <p:cNvPicPr>
            <a:picLocks noChangeAspect="1"/>
          </p:cNvPicPr>
          <p:nvPr/>
        </p:nvPicPr>
        <p:blipFill rotWithShape="1">
          <a:blip r:embed="rId2">
            <a:extLst>
              <a:ext uri="{28A0092B-C50C-407E-A947-70E740481C1C}">
                <a14:useLocalDpi xmlns:a14="http://schemas.microsoft.com/office/drawing/2010/main" val="0"/>
              </a:ext>
            </a:extLst>
          </a:blip>
          <a:srcRect r="51173"/>
          <a:stretch/>
        </p:blipFill>
        <p:spPr>
          <a:xfrm>
            <a:off x="359227" y="2122870"/>
            <a:ext cx="6857820" cy="3211733"/>
          </a:xfrm>
          <a:prstGeom prst="rect">
            <a:avLst/>
          </a:prstGeom>
        </p:spPr>
      </p:pic>
      <p:sp>
        <p:nvSpPr>
          <p:cNvPr id="25" name="TextBox 24">
            <a:extLst>
              <a:ext uri="{FF2B5EF4-FFF2-40B4-BE49-F238E27FC236}">
                <a16:creationId xmlns:a16="http://schemas.microsoft.com/office/drawing/2014/main" id="{C6EDB058-F5B5-7406-87D9-FE53059A42A5}"/>
              </a:ext>
            </a:extLst>
          </p:cNvPr>
          <p:cNvSpPr txBox="1"/>
          <p:nvPr/>
        </p:nvSpPr>
        <p:spPr>
          <a:xfrm>
            <a:off x="7316841" y="5212456"/>
            <a:ext cx="1477433" cy="369332"/>
          </a:xfrm>
          <a:prstGeom prst="rect">
            <a:avLst/>
          </a:prstGeom>
          <a:noFill/>
        </p:spPr>
        <p:txBody>
          <a:bodyPr wrap="square" rtlCol="0">
            <a:spAutoFit/>
          </a:bodyPr>
          <a:lstStyle/>
          <a:p>
            <a:r>
              <a:rPr lang="en-US" dirty="0">
                <a:solidFill>
                  <a:srgbClr val="E3C8AA"/>
                </a:solidFill>
                <a:latin typeface="Nirmala UI" panose="020B0502040204020203" pitchFamily="34" charset="0"/>
                <a:ea typeface="Nirmala UI" panose="020B0502040204020203" pitchFamily="34" charset="0"/>
                <a:cs typeface="Nirmala UI" panose="020B0502040204020203" pitchFamily="34" charset="0"/>
              </a:rPr>
              <a:t>South</a:t>
            </a:r>
          </a:p>
        </p:txBody>
      </p:sp>
    </p:spTree>
    <p:extLst>
      <p:ext uri="{BB962C8B-B14F-4D97-AF65-F5344CB8AC3E}">
        <p14:creationId xmlns:p14="http://schemas.microsoft.com/office/powerpoint/2010/main" val="17215349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pPr algn="just"/>
            <a:r>
              <a:rPr lang="en-US"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Landscaping</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9DB698-C582-2507-00BE-95D9ABDA2344}"/>
              </a:ext>
            </a:extLst>
          </p:cNvPr>
          <p:cNvSpPr/>
          <p:nvPr/>
        </p:nvSpPr>
        <p:spPr>
          <a:xfrm>
            <a:off x="9901767" y="6231467"/>
            <a:ext cx="461433" cy="423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diagram&#10;&#10;Description automatically generated">
            <a:extLst>
              <a:ext uri="{FF2B5EF4-FFF2-40B4-BE49-F238E27FC236}">
                <a16:creationId xmlns:a16="http://schemas.microsoft.com/office/drawing/2014/main" id="{4CAA9D25-7531-BEF0-2FED-AB383D7ABD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0429" y="2601846"/>
            <a:ext cx="9682979" cy="3628810"/>
          </a:xfrm>
          <a:prstGeom prst="rect">
            <a:avLst/>
          </a:prstGeom>
        </p:spPr>
      </p:pic>
    </p:spTree>
    <p:extLst>
      <p:ext uri="{BB962C8B-B14F-4D97-AF65-F5344CB8AC3E}">
        <p14:creationId xmlns:p14="http://schemas.microsoft.com/office/powerpoint/2010/main" val="31238303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pPr algn="just"/>
            <a:r>
              <a:rPr lang="en-US"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Renders – Exterior </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9DB698-C582-2507-00BE-95D9ABDA2344}"/>
              </a:ext>
            </a:extLst>
          </p:cNvPr>
          <p:cNvSpPr/>
          <p:nvPr/>
        </p:nvSpPr>
        <p:spPr>
          <a:xfrm>
            <a:off x="9901767" y="6231467"/>
            <a:ext cx="461433" cy="423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screenshot of a video game&#10;&#10;Description automatically generated with medium confidence">
            <a:extLst>
              <a:ext uri="{FF2B5EF4-FFF2-40B4-BE49-F238E27FC236}">
                <a16:creationId xmlns:a16="http://schemas.microsoft.com/office/drawing/2014/main" id="{33CC889A-3AE4-21BC-E307-4721E3A8E92B}"/>
              </a:ext>
            </a:extLst>
          </p:cNvPr>
          <p:cNvPicPr>
            <a:picLocks noChangeAspect="1"/>
          </p:cNvPicPr>
          <p:nvPr/>
        </p:nvPicPr>
        <p:blipFill rotWithShape="1">
          <a:blip r:embed="rId3">
            <a:extLst>
              <a:ext uri="{28A0092B-C50C-407E-A947-70E740481C1C}">
                <a14:useLocalDpi xmlns:a14="http://schemas.microsoft.com/office/drawing/2010/main" val="0"/>
              </a:ext>
            </a:extLst>
          </a:blip>
          <a:srcRect l="19076" r="16502"/>
          <a:stretch/>
        </p:blipFill>
        <p:spPr>
          <a:xfrm>
            <a:off x="699795" y="2425753"/>
            <a:ext cx="3970176" cy="3466614"/>
          </a:xfrm>
          <a:prstGeom prst="rect">
            <a:avLst/>
          </a:prstGeom>
        </p:spPr>
      </p:pic>
      <p:pic>
        <p:nvPicPr>
          <p:cNvPr id="15" name="Picture 14" descr="A picture containing grass, outdoor&#10;&#10;Description automatically generated">
            <a:extLst>
              <a:ext uri="{FF2B5EF4-FFF2-40B4-BE49-F238E27FC236}">
                <a16:creationId xmlns:a16="http://schemas.microsoft.com/office/drawing/2014/main" id="{8A2F4569-94E5-8A5E-E41E-3FB2D0A78D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5793" y="2425753"/>
            <a:ext cx="6119947" cy="3442470"/>
          </a:xfrm>
          <a:prstGeom prst="rect">
            <a:avLst/>
          </a:prstGeom>
        </p:spPr>
      </p:pic>
      <p:cxnSp>
        <p:nvCxnSpPr>
          <p:cNvPr id="17" name="Straight Connector 16">
            <a:extLst>
              <a:ext uri="{FF2B5EF4-FFF2-40B4-BE49-F238E27FC236}">
                <a16:creationId xmlns:a16="http://schemas.microsoft.com/office/drawing/2014/main" id="{E81BE667-0DF0-B1FA-153B-9BCDEA8CF7DA}"/>
              </a:ext>
            </a:extLst>
          </p:cNvPr>
          <p:cNvCxnSpPr/>
          <p:nvPr/>
        </p:nvCxnSpPr>
        <p:spPr>
          <a:xfrm flipV="1">
            <a:off x="8774545" y="2062509"/>
            <a:ext cx="73891" cy="1682836"/>
          </a:xfrm>
          <a:prstGeom prst="line">
            <a:avLst/>
          </a:prstGeom>
        </p:spPr>
        <p:style>
          <a:lnRef idx="1">
            <a:schemeClr val="dk1"/>
          </a:lnRef>
          <a:fillRef idx="0">
            <a:schemeClr val="dk1"/>
          </a:fillRef>
          <a:effectRef idx="0">
            <a:schemeClr val="dk1"/>
          </a:effectRef>
          <a:fontRef idx="minor">
            <a:schemeClr val="tx1"/>
          </a:fontRef>
        </p:style>
      </p:cxnSp>
      <p:sp>
        <p:nvSpPr>
          <p:cNvPr id="19" name="TextBox 18">
            <a:extLst>
              <a:ext uri="{FF2B5EF4-FFF2-40B4-BE49-F238E27FC236}">
                <a16:creationId xmlns:a16="http://schemas.microsoft.com/office/drawing/2014/main" id="{399BD0FE-0C2F-4E7F-BD3D-76B73F995171}"/>
              </a:ext>
            </a:extLst>
          </p:cNvPr>
          <p:cNvSpPr txBox="1"/>
          <p:nvPr/>
        </p:nvSpPr>
        <p:spPr>
          <a:xfrm>
            <a:off x="7744691" y="1948873"/>
            <a:ext cx="2116285" cy="276999"/>
          </a:xfrm>
          <a:prstGeom prst="rect">
            <a:avLst/>
          </a:prstGeom>
          <a:solidFill>
            <a:srgbClr val="E3C8AA">
              <a:alpha val="41961"/>
            </a:srgbClr>
          </a:solidFill>
        </p:spPr>
        <p:txBody>
          <a:bodyPr wrap="none" rtlCol="0">
            <a:spAutoFit/>
          </a:bodyPr>
          <a:lstStyle/>
          <a:p>
            <a:r>
              <a:rPr lang="en-US" sz="1200" dirty="0">
                <a:latin typeface="Nirmala UI" panose="020B0502040204020203" pitchFamily="34" charset="0"/>
                <a:ea typeface="Nirmala UI" panose="020B0502040204020203" pitchFamily="34" charset="0"/>
                <a:cs typeface="Nirmala UI" panose="020B0502040204020203" pitchFamily="34" charset="0"/>
              </a:rPr>
              <a:t>Large Visible House Number</a:t>
            </a:r>
          </a:p>
        </p:txBody>
      </p:sp>
    </p:spTree>
    <p:extLst>
      <p:ext uri="{BB962C8B-B14F-4D97-AF65-F5344CB8AC3E}">
        <p14:creationId xmlns:p14="http://schemas.microsoft.com/office/powerpoint/2010/main" val="28926963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living room with a tv and chairs&#10;&#10;Description automatically generated with low confidence">
            <a:extLst>
              <a:ext uri="{FF2B5EF4-FFF2-40B4-BE49-F238E27FC236}">
                <a16:creationId xmlns:a16="http://schemas.microsoft.com/office/drawing/2014/main" id="{362B0A29-E244-B606-2690-9559F9EAE7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6937" y="2076661"/>
            <a:ext cx="5753734" cy="3484417"/>
          </a:xfrm>
          <a:prstGeom prst="rect">
            <a:avLst/>
          </a:prstGeom>
        </p:spPr>
      </p:pic>
      <p:pic>
        <p:nvPicPr>
          <p:cNvPr id="16" name="Picture 15" descr="Diagram, engineering drawing&#10;&#10;Description automatically generated">
            <a:extLst>
              <a:ext uri="{FF2B5EF4-FFF2-40B4-BE49-F238E27FC236}">
                <a16:creationId xmlns:a16="http://schemas.microsoft.com/office/drawing/2014/main" id="{7C44FD36-56A0-B828-720E-F7013F952DCA}"/>
              </a:ext>
            </a:extLst>
          </p:cNvPr>
          <p:cNvPicPr>
            <a:picLocks noChangeAspect="1"/>
          </p:cNvPicPr>
          <p:nvPr/>
        </p:nvPicPr>
        <p:blipFill rotWithShape="1">
          <a:blip r:embed="rId3">
            <a:extLst>
              <a:ext uri="{28A0092B-C50C-407E-A947-70E740481C1C}">
                <a14:useLocalDpi xmlns:a14="http://schemas.microsoft.com/office/drawing/2010/main" val="0"/>
              </a:ext>
            </a:extLst>
          </a:blip>
          <a:srcRect t="6122"/>
          <a:stretch/>
        </p:blipFill>
        <p:spPr>
          <a:xfrm>
            <a:off x="4636169" y="5285792"/>
            <a:ext cx="1930613" cy="1474582"/>
          </a:xfrm>
          <a:prstGeom prst="rect">
            <a:avLst/>
          </a:prstGeom>
        </p:spPr>
      </p:pic>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pPr algn="just"/>
            <a:r>
              <a:rPr lang="en-US"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Renders – Foyer &amp; Living Room </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9DB698-C582-2507-00BE-95D9ABDA2344}"/>
              </a:ext>
            </a:extLst>
          </p:cNvPr>
          <p:cNvSpPr/>
          <p:nvPr/>
        </p:nvSpPr>
        <p:spPr>
          <a:xfrm>
            <a:off x="9901767" y="6231467"/>
            <a:ext cx="461433" cy="423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floor, indoor, wall, building&#10;&#10;Description automatically generated">
            <a:extLst>
              <a:ext uri="{FF2B5EF4-FFF2-40B4-BE49-F238E27FC236}">
                <a16:creationId xmlns:a16="http://schemas.microsoft.com/office/drawing/2014/main" id="{22FDE2C7-B0C2-7625-5FD9-34A51F73782C}"/>
              </a:ext>
            </a:extLst>
          </p:cNvPr>
          <p:cNvPicPr>
            <a:picLocks noChangeAspect="1"/>
          </p:cNvPicPr>
          <p:nvPr/>
        </p:nvPicPr>
        <p:blipFill rotWithShape="1">
          <a:blip r:embed="rId4">
            <a:extLst>
              <a:ext uri="{28A0092B-C50C-407E-A947-70E740481C1C}">
                <a14:useLocalDpi xmlns:a14="http://schemas.microsoft.com/office/drawing/2010/main" val="0"/>
              </a:ext>
            </a:extLst>
          </a:blip>
          <a:srcRect t="1880"/>
          <a:stretch/>
        </p:blipFill>
        <p:spPr>
          <a:xfrm>
            <a:off x="51065" y="1908111"/>
            <a:ext cx="5381160" cy="3576806"/>
          </a:xfrm>
          <a:prstGeom prst="rect">
            <a:avLst/>
          </a:prstGeom>
        </p:spPr>
      </p:pic>
      <p:pic>
        <p:nvPicPr>
          <p:cNvPr id="21" name="Picture 20" descr="Diagram, engineering drawing&#10;&#10;Description automatically generated">
            <a:extLst>
              <a:ext uri="{FF2B5EF4-FFF2-40B4-BE49-F238E27FC236}">
                <a16:creationId xmlns:a16="http://schemas.microsoft.com/office/drawing/2014/main" id="{CC27C07C-A930-3D5B-5B1F-B72C7164981F}"/>
              </a:ext>
            </a:extLst>
          </p:cNvPr>
          <p:cNvPicPr>
            <a:picLocks noChangeAspect="1"/>
          </p:cNvPicPr>
          <p:nvPr/>
        </p:nvPicPr>
        <p:blipFill rotWithShape="1">
          <a:blip r:embed="rId5">
            <a:extLst>
              <a:ext uri="{28A0092B-C50C-407E-A947-70E740481C1C}">
                <a14:useLocalDpi xmlns:a14="http://schemas.microsoft.com/office/drawing/2010/main" val="0"/>
              </a:ext>
            </a:extLst>
          </a:blip>
          <a:srcRect t="3684" b="1"/>
          <a:stretch/>
        </p:blipFill>
        <p:spPr>
          <a:xfrm>
            <a:off x="10203445" y="5285792"/>
            <a:ext cx="1778196" cy="1476174"/>
          </a:xfrm>
          <a:prstGeom prst="rect">
            <a:avLst/>
          </a:prstGeom>
        </p:spPr>
      </p:pic>
    </p:spTree>
    <p:extLst>
      <p:ext uri="{BB962C8B-B14F-4D97-AF65-F5344CB8AC3E}">
        <p14:creationId xmlns:p14="http://schemas.microsoft.com/office/powerpoint/2010/main" val="39860613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62B0A29-E244-B606-2690-9559F9EAE71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51370" y="1619821"/>
            <a:ext cx="6312332" cy="3966534"/>
          </a:xfrm>
          <a:prstGeom prst="rect">
            <a:avLst/>
          </a:prstGeom>
        </p:spPr>
      </p:pic>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pPr algn="just"/>
            <a:r>
              <a:rPr lang="en-US"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Renders – Dining &amp; Kitchen</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9DB698-C582-2507-00BE-95D9ABDA2344}"/>
              </a:ext>
            </a:extLst>
          </p:cNvPr>
          <p:cNvSpPr/>
          <p:nvPr/>
        </p:nvSpPr>
        <p:spPr>
          <a:xfrm>
            <a:off x="9901767" y="6231467"/>
            <a:ext cx="461433" cy="423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2FDE2C7-B0C2-7625-5FD9-34A51F73782C}"/>
              </a:ext>
            </a:extLst>
          </p:cNvPr>
          <p:cNvPicPr>
            <a:picLocks noChangeAspect="1"/>
          </p:cNvPicPr>
          <p:nvPr/>
        </p:nvPicPr>
        <p:blipFill>
          <a:blip r:embed="rId3">
            <a:extLst>
              <a:ext uri="{28A0092B-C50C-407E-A947-70E740481C1C}">
                <a14:useLocalDpi xmlns:a14="http://schemas.microsoft.com/office/drawing/2010/main" val="0"/>
              </a:ext>
            </a:extLst>
          </a:blip>
          <a:srcRect l="6148" r="6148"/>
          <a:stretch/>
        </p:blipFill>
        <p:spPr>
          <a:xfrm>
            <a:off x="51065" y="1926771"/>
            <a:ext cx="5505696" cy="3659584"/>
          </a:xfrm>
          <a:prstGeom prst="rect">
            <a:avLst/>
          </a:prstGeom>
        </p:spPr>
      </p:pic>
      <p:pic>
        <p:nvPicPr>
          <p:cNvPr id="21" name="Picture 20">
            <a:extLst>
              <a:ext uri="{FF2B5EF4-FFF2-40B4-BE49-F238E27FC236}">
                <a16:creationId xmlns:a16="http://schemas.microsoft.com/office/drawing/2014/main" id="{CC27C07C-A930-3D5B-5B1F-B72C7164981F}"/>
              </a:ext>
            </a:extLst>
          </p:cNvPr>
          <p:cNvPicPr>
            <a:picLocks noChangeAspect="1"/>
          </p:cNvPicPr>
          <p:nvPr/>
        </p:nvPicPr>
        <p:blipFill rotWithShape="1">
          <a:blip r:embed="rId4">
            <a:extLst>
              <a:ext uri="{28A0092B-C50C-407E-A947-70E740481C1C}">
                <a14:useLocalDpi xmlns:a14="http://schemas.microsoft.com/office/drawing/2010/main" val="0"/>
              </a:ext>
            </a:extLst>
          </a:blip>
          <a:srcRect l="1705" t="3793" r="1705"/>
          <a:stretch/>
        </p:blipFill>
        <p:spPr>
          <a:xfrm>
            <a:off x="10203445" y="5341776"/>
            <a:ext cx="1778196" cy="1420190"/>
          </a:xfrm>
          <a:prstGeom prst="rect">
            <a:avLst/>
          </a:prstGeom>
        </p:spPr>
      </p:pic>
      <p:pic>
        <p:nvPicPr>
          <p:cNvPr id="16" name="Picture 15">
            <a:extLst>
              <a:ext uri="{FF2B5EF4-FFF2-40B4-BE49-F238E27FC236}">
                <a16:creationId xmlns:a16="http://schemas.microsoft.com/office/drawing/2014/main" id="{7C44FD36-56A0-B828-720E-F7013F952DCA}"/>
              </a:ext>
            </a:extLst>
          </p:cNvPr>
          <p:cNvPicPr>
            <a:picLocks noChangeAspect="1"/>
          </p:cNvPicPr>
          <p:nvPr/>
        </p:nvPicPr>
        <p:blipFill>
          <a:blip r:embed="rId5">
            <a:extLst>
              <a:ext uri="{28A0092B-C50C-407E-A947-70E740481C1C}">
                <a14:useLocalDpi xmlns:a14="http://schemas.microsoft.com/office/drawing/2010/main" val="0"/>
              </a:ext>
            </a:extLst>
          </a:blip>
          <a:srcRect t="7203" b="7203"/>
          <a:stretch/>
        </p:blipFill>
        <p:spPr>
          <a:xfrm>
            <a:off x="4651310" y="5438028"/>
            <a:ext cx="1812835" cy="1384624"/>
          </a:xfrm>
          <a:prstGeom prst="rect">
            <a:avLst/>
          </a:prstGeom>
        </p:spPr>
      </p:pic>
    </p:spTree>
    <p:extLst>
      <p:ext uri="{BB962C8B-B14F-4D97-AF65-F5344CB8AC3E}">
        <p14:creationId xmlns:p14="http://schemas.microsoft.com/office/powerpoint/2010/main" val="537371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3950736" y="2766218"/>
            <a:ext cx="4290527" cy="1325563"/>
          </a:xfrm>
        </p:spPr>
        <p:txBody>
          <a:bodyPr>
            <a:normAutofit/>
          </a:bodyPr>
          <a:lstStyle/>
          <a:p>
            <a:r>
              <a:rPr lang="en-US" sz="5400" b="1" dirty="0">
                <a:solidFill>
                  <a:srgbClr val="68646F"/>
                </a:solidFill>
                <a:latin typeface="Nirmala UI" panose="020B0502040204020203" pitchFamily="34" charset="0"/>
                <a:ea typeface="Nirmala UI" panose="020B0502040204020203" pitchFamily="34" charset="0"/>
                <a:cs typeface="Nirmala UI" panose="020B0502040204020203" pitchFamily="34" charset="0"/>
              </a:rPr>
              <a:t>Introduction</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7937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62B0A29-E244-B606-2690-9559F9EAE71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051164" y="1878085"/>
            <a:ext cx="5714738" cy="3708270"/>
          </a:xfrm>
          <a:prstGeom prst="rect">
            <a:avLst/>
          </a:prstGeom>
        </p:spPr>
      </p:pic>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pPr algn="just"/>
            <a:r>
              <a:rPr lang="en-US"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Renders – Laundry Room &amp; Stairs</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9DB698-C582-2507-00BE-95D9ABDA2344}"/>
              </a:ext>
            </a:extLst>
          </p:cNvPr>
          <p:cNvSpPr/>
          <p:nvPr/>
        </p:nvSpPr>
        <p:spPr>
          <a:xfrm>
            <a:off x="9901767" y="6231467"/>
            <a:ext cx="461433" cy="423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2FDE2C7-B0C2-7625-5FD9-34A51F73782C}"/>
              </a:ext>
            </a:extLst>
          </p:cNvPr>
          <p:cNvPicPr>
            <a:picLocks noChangeAspect="1"/>
          </p:cNvPicPr>
          <p:nvPr/>
        </p:nvPicPr>
        <p:blipFill rotWithShape="1">
          <a:blip r:embed="rId3">
            <a:extLst>
              <a:ext uri="{28A0092B-C50C-407E-A947-70E740481C1C}">
                <a14:useLocalDpi xmlns:a14="http://schemas.microsoft.com/office/drawing/2010/main" val="0"/>
              </a:ext>
            </a:extLst>
          </a:blip>
          <a:srcRect l="3184" t="3709" r="3184"/>
          <a:stretch/>
        </p:blipFill>
        <p:spPr>
          <a:xfrm>
            <a:off x="75251" y="1940220"/>
            <a:ext cx="5505696" cy="3523846"/>
          </a:xfrm>
          <a:prstGeom prst="rect">
            <a:avLst/>
          </a:prstGeom>
        </p:spPr>
      </p:pic>
      <p:pic>
        <p:nvPicPr>
          <p:cNvPr id="21" name="Picture 20">
            <a:extLst>
              <a:ext uri="{FF2B5EF4-FFF2-40B4-BE49-F238E27FC236}">
                <a16:creationId xmlns:a16="http://schemas.microsoft.com/office/drawing/2014/main" id="{CC27C07C-A930-3D5B-5B1F-B72C7164981F}"/>
              </a:ext>
            </a:extLst>
          </p:cNvPr>
          <p:cNvPicPr>
            <a:picLocks noChangeAspect="1"/>
          </p:cNvPicPr>
          <p:nvPr/>
        </p:nvPicPr>
        <p:blipFill>
          <a:blip r:embed="rId4">
            <a:extLst>
              <a:ext uri="{28A0092B-C50C-407E-A947-70E740481C1C}">
                <a14:useLocalDpi xmlns:a14="http://schemas.microsoft.com/office/drawing/2010/main" val="0"/>
              </a:ext>
            </a:extLst>
          </a:blip>
          <a:srcRect l="4032" r="4032"/>
          <a:stretch/>
        </p:blipFill>
        <p:spPr>
          <a:xfrm>
            <a:off x="10132483" y="5437810"/>
            <a:ext cx="1778196" cy="1420190"/>
          </a:xfrm>
          <a:prstGeom prst="rect">
            <a:avLst/>
          </a:prstGeom>
        </p:spPr>
      </p:pic>
      <p:pic>
        <p:nvPicPr>
          <p:cNvPr id="16" name="Picture 15">
            <a:extLst>
              <a:ext uri="{FF2B5EF4-FFF2-40B4-BE49-F238E27FC236}">
                <a16:creationId xmlns:a16="http://schemas.microsoft.com/office/drawing/2014/main" id="{7C44FD36-56A0-B828-720E-F7013F952DCA}"/>
              </a:ext>
            </a:extLst>
          </p:cNvPr>
          <p:cNvPicPr>
            <a:picLocks noChangeAspect="1"/>
          </p:cNvPicPr>
          <p:nvPr/>
        </p:nvPicPr>
        <p:blipFill>
          <a:blip r:embed="rId5">
            <a:extLst>
              <a:ext uri="{28A0092B-C50C-407E-A947-70E740481C1C}">
                <a14:useLocalDpi xmlns:a14="http://schemas.microsoft.com/office/drawing/2010/main" val="0"/>
              </a:ext>
            </a:extLst>
          </a:blip>
          <a:srcRect l="4161" r="4161"/>
          <a:stretch/>
        </p:blipFill>
        <p:spPr>
          <a:xfrm>
            <a:off x="4651310" y="5438028"/>
            <a:ext cx="1778197" cy="1384624"/>
          </a:xfrm>
          <a:prstGeom prst="rect">
            <a:avLst/>
          </a:prstGeom>
        </p:spPr>
      </p:pic>
    </p:spTree>
    <p:extLst>
      <p:ext uri="{BB962C8B-B14F-4D97-AF65-F5344CB8AC3E}">
        <p14:creationId xmlns:p14="http://schemas.microsoft.com/office/powerpoint/2010/main" val="7952177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62B0A29-E244-B606-2690-9559F9EAE71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73086" y="1780848"/>
            <a:ext cx="5912600" cy="4184779"/>
          </a:xfrm>
          <a:prstGeom prst="rect">
            <a:avLst/>
          </a:prstGeom>
        </p:spPr>
      </p:pic>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pPr algn="just"/>
            <a:r>
              <a:rPr lang="en-US"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Renders – Bedroom &amp; Bathroom 01</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9DB698-C582-2507-00BE-95D9ABDA2344}"/>
              </a:ext>
            </a:extLst>
          </p:cNvPr>
          <p:cNvSpPr/>
          <p:nvPr/>
        </p:nvSpPr>
        <p:spPr>
          <a:xfrm>
            <a:off x="9901767" y="6231467"/>
            <a:ext cx="461433" cy="423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2FDE2C7-B0C2-7625-5FD9-34A51F73782C}"/>
              </a:ext>
            </a:extLst>
          </p:cNvPr>
          <p:cNvPicPr>
            <a:picLocks noChangeAspect="1"/>
          </p:cNvPicPr>
          <p:nvPr/>
        </p:nvPicPr>
        <p:blipFill>
          <a:blip r:embed="rId3">
            <a:extLst>
              <a:ext uri="{28A0092B-C50C-407E-A947-70E740481C1C}">
                <a14:useLocalDpi xmlns:a14="http://schemas.microsoft.com/office/drawing/2010/main" val="0"/>
              </a:ext>
            </a:extLst>
          </a:blip>
          <a:srcRect t="571" b="571"/>
          <a:stretch/>
        </p:blipFill>
        <p:spPr>
          <a:xfrm>
            <a:off x="75251" y="1940220"/>
            <a:ext cx="5505696" cy="3523846"/>
          </a:xfrm>
          <a:prstGeom prst="rect">
            <a:avLst/>
          </a:prstGeom>
        </p:spPr>
      </p:pic>
      <p:pic>
        <p:nvPicPr>
          <p:cNvPr id="12" name="Picture 11" descr="Diagram, engineering drawing&#10;&#10;Description automatically generated">
            <a:extLst>
              <a:ext uri="{FF2B5EF4-FFF2-40B4-BE49-F238E27FC236}">
                <a16:creationId xmlns:a16="http://schemas.microsoft.com/office/drawing/2014/main" id="{B97B450D-E1D9-9244-006C-207352212C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7405" y="5464066"/>
            <a:ext cx="1816300" cy="1282841"/>
          </a:xfrm>
          <a:prstGeom prst="rect">
            <a:avLst/>
          </a:prstGeom>
        </p:spPr>
      </p:pic>
      <p:pic>
        <p:nvPicPr>
          <p:cNvPr id="15" name="Picture 14" descr="Diagram, engineering drawing&#10;&#10;Description automatically generated">
            <a:extLst>
              <a:ext uri="{FF2B5EF4-FFF2-40B4-BE49-F238E27FC236}">
                <a16:creationId xmlns:a16="http://schemas.microsoft.com/office/drawing/2014/main" id="{51AEC777-6310-139F-BB8D-FDB8E6A8B9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92166" y="5472540"/>
            <a:ext cx="1693520" cy="1371751"/>
          </a:xfrm>
          <a:prstGeom prst="rect">
            <a:avLst/>
          </a:prstGeom>
        </p:spPr>
      </p:pic>
    </p:spTree>
    <p:extLst>
      <p:ext uri="{BB962C8B-B14F-4D97-AF65-F5344CB8AC3E}">
        <p14:creationId xmlns:p14="http://schemas.microsoft.com/office/powerpoint/2010/main" val="30470912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wall, indoor, floor, bed&#10;&#10;Description automatically generated">
            <a:extLst>
              <a:ext uri="{FF2B5EF4-FFF2-40B4-BE49-F238E27FC236}">
                <a16:creationId xmlns:a16="http://schemas.microsoft.com/office/drawing/2014/main" id="{9A61A473-F92D-430B-07CA-9A6CB19E72FA}"/>
              </a:ext>
            </a:extLst>
          </p:cNvPr>
          <p:cNvPicPr>
            <a:picLocks noChangeAspect="1"/>
          </p:cNvPicPr>
          <p:nvPr/>
        </p:nvPicPr>
        <p:blipFill rotWithShape="1">
          <a:blip r:embed="rId2">
            <a:extLst>
              <a:ext uri="{28A0092B-C50C-407E-A947-70E740481C1C}">
                <a14:useLocalDpi xmlns:a14="http://schemas.microsoft.com/office/drawing/2010/main" val="0"/>
              </a:ext>
            </a:extLst>
          </a:blip>
          <a:srcRect b="10724"/>
          <a:stretch/>
        </p:blipFill>
        <p:spPr>
          <a:xfrm>
            <a:off x="278944" y="1989930"/>
            <a:ext cx="5315967" cy="3613103"/>
          </a:xfrm>
          <a:prstGeom prst="rect">
            <a:avLst/>
          </a:prstGeom>
        </p:spPr>
      </p:pic>
      <p:pic>
        <p:nvPicPr>
          <p:cNvPr id="19" name="Picture 18">
            <a:extLst>
              <a:ext uri="{FF2B5EF4-FFF2-40B4-BE49-F238E27FC236}">
                <a16:creationId xmlns:a16="http://schemas.microsoft.com/office/drawing/2014/main" id="{362B0A29-E244-B606-2690-9559F9EAE7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73086" y="1849697"/>
            <a:ext cx="5912600" cy="4047081"/>
          </a:xfrm>
          <a:prstGeom prst="rect">
            <a:avLst/>
          </a:prstGeom>
        </p:spPr>
      </p:pic>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pPr algn="just"/>
            <a:r>
              <a:rPr lang="en-US"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Renders – Bedroom &amp; Bathroom 02</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9DB698-C582-2507-00BE-95D9ABDA2344}"/>
              </a:ext>
            </a:extLst>
          </p:cNvPr>
          <p:cNvSpPr/>
          <p:nvPr/>
        </p:nvSpPr>
        <p:spPr>
          <a:xfrm>
            <a:off x="9901767" y="6231467"/>
            <a:ext cx="461433" cy="423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97B450D-E1D9-9244-006C-207352212CB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585282" y="5603033"/>
            <a:ext cx="1507900" cy="1282841"/>
          </a:xfrm>
          <a:prstGeom prst="rect">
            <a:avLst/>
          </a:prstGeom>
        </p:spPr>
      </p:pic>
      <p:pic>
        <p:nvPicPr>
          <p:cNvPr id="15" name="Picture 14">
            <a:extLst>
              <a:ext uri="{FF2B5EF4-FFF2-40B4-BE49-F238E27FC236}">
                <a16:creationId xmlns:a16="http://schemas.microsoft.com/office/drawing/2014/main" id="{51AEC777-6310-139F-BB8D-FDB8E6A8B90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491429" y="5545591"/>
            <a:ext cx="1513656" cy="1371751"/>
          </a:xfrm>
          <a:prstGeom prst="rect">
            <a:avLst/>
          </a:prstGeom>
        </p:spPr>
      </p:pic>
    </p:spTree>
    <p:extLst>
      <p:ext uri="{BB962C8B-B14F-4D97-AF65-F5344CB8AC3E}">
        <p14:creationId xmlns:p14="http://schemas.microsoft.com/office/powerpoint/2010/main" val="5121640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A61A473-F92D-430B-07CA-9A6CB19E72FA}"/>
              </a:ext>
            </a:extLst>
          </p:cNvPr>
          <p:cNvPicPr>
            <a:picLocks noChangeAspect="1"/>
          </p:cNvPicPr>
          <p:nvPr/>
        </p:nvPicPr>
        <p:blipFill rotWithShape="1">
          <a:blip r:embed="rId2">
            <a:extLst>
              <a:ext uri="{28A0092B-C50C-407E-A947-70E740481C1C}">
                <a14:useLocalDpi xmlns:a14="http://schemas.microsoft.com/office/drawing/2010/main" val="0"/>
              </a:ext>
            </a:extLst>
          </a:blip>
          <a:srcRect t="2749" b="1947"/>
          <a:stretch/>
        </p:blipFill>
        <p:spPr>
          <a:xfrm>
            <a:off x="3435198" y="2062509"/>
            <a:ext cx="5315967" cy="3582955"/>
          </a:xfrm>
          <a:prstGeom prst="rect">
            <a:avLst/>
          </a:prstGeom>
        </p:spPr>
      </p:pic>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pPr algn="just"/>
            <a:r>
              <a:rPr lang="en-US"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Renders – Office Space</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9DB698-C582-2507-00BE-95D9ABDA2344}"/>
              </a:ext>
            </a:extLst>
          </p:cNvPr>
          <p:cNvSpPr/>
          <p:nvPr/>
        </p:nvSpPr>
        <p:spPr>
          <a:xfrm>
            <a:off x="9901767" y="6231467"/>
            <a:ext cx="461433" cy="423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97B450D-E1D9-9244-006C-207352212C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308095" y="5444413"/>
            <a:ext cx="1296746" cy="1282841"/>
          </a:xfrm>
          <a:prstGeom prst="rect">
            <a:avLst/>
          </a:prstGeom>
        </p:spPr>
      </p:pic>
    </p:spTree>
    <p:extLst>
      <p:ext uri="{BB962C8B-B14F-4D97-AF65-F5344CB8AC3E}">
        <p14:creationId xmlns:p14="http://schemas.microsoft.com/office/powerpoint/2010/main" val="36833198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pPr algn="just"/>
            <a:r>
              <a:rPr lang="en-US"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Materials – Paint</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9DB698-C582-2507-00BE-95D9ABDA2344}"/>
              </a:ext>
            </a:extLst>
          </p:cNvPr>
          <p:cNvSpPr/>
          <p:nvPr/>
        </p:nvSpPr>
        <p:spPr>
          <a:xfrm>
            <a:off x="9901767" y="6231467"/>
            <a:ext cx="461433" cy="423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Shape&#10;&#10;Description automatically generated">
            <a:extLst>
              <a:ext uri="{FF2B5EF4-FFF2-40B4-BE49-F238E27FC236}">
                <a16:creationId xmlns:a16="http://schemas.microsoft.com/office/drawing/2014/main" id="{A4D7C6E5-7157-6219-37F5-6F64389CF0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927849"/>
            <a:ext cx="8521918" cy="4617576"/>
          </a:xfrm>
          <a:prstGeom prst="rect">
            <a:avLst/>
          </a:prstGeom>
        </p:spPr>
      </p:pic>
    </p:spTree>
    <p:extLst>
      <p:ext uri="{BB962C8B-B14F-4D97-AF65-F5344CB8AC3E}">
        <p14:creationId xmlns:p14="http://schemas.microsoft.com/office/powerpoint/2010/main" val="31332607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pPr algn="just"/>
            <a:r>
              <a:rPr lang="en-US"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Materials – Wallcoverings</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9DB698-C582-2507-00BE-95D9ABDA2344}"/>
              </a:ext>
            </a:extLst>
          </p:cNvPr>
          <p:cNvSpPr/>
          <p:nvPr/>
        </p:nvSpPr>
        <p:spPr>
          <a:xfrm>
            <a:off x="9901767" y="6231467"/>
            <a:ext cx="461433" cy="423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Text, letter&#10;&#10;Description automatically generated">
            <a:extLst>
              <a:ext uri="{FF2B5EF4-FFF2-40B4-BE49-F238E27FC236}">
                <a16:creationId xmlns:a16="http://schemas.microsoft.com/office/drawing/2014/main" id="{8A8C1B48-4954-34D3-12D2-1C8AEB22B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0914" y="1854579"/>
            <a:ext cx="8552286" cy="4787091"/>
          </a:xfrm>
          <a:prstGeom prst="rect">
            <a:avLst/>
          </a:prstGeom>
        </p:spPr>
      </p:pic>
    </p:spTree>
    <p:extLst>
      <p:ext uri="{BB962C8B-B14F-4D97-AF65-F5344CB8AC3E}">
        <p14:creationId xmlns:p14="http://schemas.microsoft.com/office/powerpoint/2010/main" val="10951969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pPr algn="just"/>
            <a:r>
              <a:rPr lang="en-US"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Materials – Laminates &amp; Tile</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9DB698-C582-2507-00BE-95D9ABDA2344}"/>
              </a:ext>
            </a:extLst>
          </p:cNvPr>
          <p:cNvSpPr/>
          <p:nvPr/>
        </p:nvSpPr>
        <p:spPr>
          <a:xfrm>
            <a:off x="9901767" y="6231467"/>
            <a:ext cx="461433" cy="423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picture containing table&#10;&#10;Description automatically generated">
            <a:extLst>
              <a:ext uri="{FF2B5EF4-FFF2-40B4-BE49-F238E27FC236}">
                <a16:creationId xmlns:a16="http://schemas.microsoft.com/office/drawing/2014/main" id="{6BA75322-830D-BC41-7204-09A42D35B6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8670" y="1854579"/>
            <a:ext cx="7034660" cy="5003421"/>
          </a:xfrm>
          <a:prstGeom prst="rect">
            <a:avLst/>
          </a:prstGeom>
        </p:spPr>
      </p:pic>
    </p:spTree>
    <p:extLst>
      <p:ext uri="{BB962C8B-B14F-4D97-AF65-F5344CB8AC3E}">
        <p14:creationId xmlns:p14="http://schemas.microsoft.com/office/powerpoint/2010/main" val="85725372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pPr algn="just"/>
            <a:r>
              <a:rPr lang="en-US"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Materials – Flooring</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9DB698-C582-2507-00BE-95D9ABDA2344}"/>
              </a:ext>
            </a:extLst>
          </p:cNvPr>
          <p:cNvSpPr/>
          <p:nvPr/>
        </p:nvSpPr>
        <p:spPr>
          <a:xfrm>
            <a:off x="9901767" y="6231467"/>
            <a:ext cx="461433" cy="423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diagram&#10;&#10;Description automatically generated">
            <a:extLst>
              <a:ext uri="{FF2B5EF4-FFF2-40B4-BE49-F238E27FC236}">
                <a16:creationId xmlns:a16="http://schemas.microsoft.com/office/drawing/2014/main" id="{7CBD889A-5223-9315-3180-F85109F7D8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385" y="1854579"/>
            <a:ext cx="8227594" cy="4616923"/>
          </a:xfrm>
          <a:prstGeom prst="rect">
            <a:avLst/>
          </a:prstGeom>
        </p:spPr>
      </p:pic>
    </p:spTree>
    <p:extLst>
      <p:ext uri="{BB962C8B-B14F-4D97-AF65-F5344CB8AC3E}">
        <p14:creationId xmlns:p14="http://schemas.microsoft.com/office/powerpoint/2010/main" val="15864201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pPr algn="just"/>
            <a:r>
              <a:rPr lang="en-US"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Walkthrough Video</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9DB698-C582-2507-00BE-95D9ABDA2344}"/>
              </a:ext>
            </a:extLst>
          </p:cNvPr>
          <p:cNvSpPr/>
          <p:nvPr/>
        </p:nvSpPr>
        <p:spPr>
          <a:xfrm>
            <a:off x="9901767" y="6231467"/>
            <a:ext cx="461433" cy="423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nline Media 2" title="SENIOR CAPSTONE: INTERIOR PERSPECTIVE INTO PROTOTYPICAL HURRICANE RESISTANT HOUSING">
            <a:hlinkClick r:id="" action="ppaction://media"/>
            <a:extLst>
              <a:ext uri="{FF2B5EF4-FFF2-40B4-BE49-F238E27FC236}">
                <a16:creationId xmlns:a16="http://schemas.microsoft.com/office/drawing/2014/main" id="{BD44E8FA-77B2-AC6B-02FE-4EFF923BFC95}"/>
              </a:ext>
            </a:extLst>
          </p:cNvPr>
          <p:cNvPicPr>
            <a:picLocks noRot="1" noChangeAspect="1"/>
          </p:cNvPicPr>
          <p:nvPr>
            <a:videoFile r:link="rId1"/>
          </p:nvPr>
        </p:nvPicPr>
        <p:blipFill>
          <a:blip r:embed="rId3"/>
          <a:stretch>
            <a:fillRect/>
          </a:stretch>
        </p:blipFill>
        <p:spPr>
          <a:xfrm>
            <a:off x="1888663" y="1903694"/>
            <a:ext cx="8409038" cy="4751106"/>
          </a:xfrm>
          <a:prstGeom prst="rect">
            <a:avLst/>
          </a:prstGeom>
        </p:spPr>
      </p:pic>
    </p:spTree>
    <p:extLst>
      <p:ext uri="{BB962C8B-B14F-4D97-AF65-F5344CB8AC3E}">
        <p14:creationId xmlns:p14="http://schemas.microsoft.com/office/powerpoint/2010/main" val="3303419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r>
              <a:rPr lang="en-US" b="1" dirty="0">
                <a:solidFill>
                  <a:srgbClr val="68646F"/>
                </a:solidFill>
                <a:latin typeface="Nirmala UI" panose="020B0502040204020203" pitchFamily="34" charset="0"/>
                <a:ea typeface="Nirmala UI" panose="020B0502040204020203" pitchFamily="34" charset="0"/>
                <a:cs typeface="Nirmala UI" panose="020B0502040204020203" pitchFamily="34" charset="0"/>
              </a:rPr>
              <a:t>Bibliography</a:t>
            </a:r>
          </a:p>
        </p:txBody>
      </p:sp>
      <p:sp>
        <p:nvSpPr>
          <p:cNvPr id="3" name="Content Placeholder 2">
            <a:extLst>
              <a:ext uri="{FF2B5EF4-FFF2-40B4-BE49-F238E27FC236}">
                <a16:creationId xmlns:a16="http://schemas.microsoft.com/office/drawing/2014/main" id="{0E4D1FC0-3940-C175-F81F-DA69B0EE71A1}"/>
              </a:ext>
            </a:extLst>
          </p:cNvPr>
          <p:cNvSpPr>
            <a:spLocks noGrp="1"/>
          </p:cNvSpPr>
          <p:nvPr>
            <p:ph idx="1"/>
          </p:nvPr>
        </p:nvSpPr>
        <p:spPr>
          <a:xfrm>
            <a:off x="1070142" y="2250782"/>
            <a:ext cx="10515600" cy="4607218"/>
          </a:xfrm>
        </p:spPr>
        <p:txBody>
          <a:bodyPr>
            <a:normAutofit fontScale="70000" lnSpcReduction="20000"/>
          </a:bodyPr>
          <a:lstStyle/>
          <a:p>
            <a:pPr marR="0" algn="l" rtl="0"/>
            <a:r>
              <a:rPr lang="en-US" sz="1800" b="0" i="0" u="none" strike="noStrike" baseline="30000" dirty="0">
                <a:solidFill>
                  <a:srgbClr val="000000"/>
                </a:solidFill>
                <a:latin typeface="Nirmala UI" panose="020B0502040204020203" pitchFamily="34" charset="0"/>
              </a:rPr>
              <a:t>Administration, National Oceanic and Atmospheric. “Tropical Cyclone Climatology.” n.d. 26 September 2022. &lt;https://www.nhc.noaa.gov/climo/index.php&gt;.</a:t>
            </a:r>
          </a:p>
          <a:p>
            <a:pPr marR="0" algn="l" rtl="0"/>
            <a:r>
              <a:rPr lang="en-US" sz="1800" b="0" i="0" u="none" strike="noStrike" baseline="30000" dirty="0">
                <a:solidFill>
                  <a:srgbClr val="000000"/>
                </a:solidFill>
                <a:latin typeface="Nirmala UI" panose="020B0502040204020203" pitchFamily="34" charset="0"/>
              </a:rPr>
              <a:t>D. Curle, Personal Communication, February 14, 2023</a:t>
            </a:r>
          </a:p>
          <a:p>
            <a:pPr marR="0" algn="l" rtl="0"/>
            <a:r>
              <a:rPr lang="en-US" sz="1800" b="0" i="0" u="none" strike="noStrike" baseline="30000" dirty="0" err="1">
                <a:solidFill>
                  <a:srgbClr val="000000"/>
                </a:solidFill>
                <a:latin typeface="Nirmala UI" panose="020B0502040204020203" pitchFamily="34" charset="0"/>
              </a:rPr>
              <a:t>Deltec</a:t>
            </a:r>
            <a:r>
              <a:rPr lang="en-US" sz="1800" b="0" i="0" u="none" strike="noStrike" baseline="30000" dirty="0">
                <a:solidFill>
                  <a:srgbClr val="000000"/>
                </a:solidFill>
                <a:latin typeface="Nirmala UI" panose="020B0502040204020203" pitchFamily="34" charset="0"/>
              </a:rPr>
              <a:t> Homes. n.d. 26 September 2022. &lt;https://www.deltechomes.com/learn-more/about-us/&gt;. Dennis, Vanessa. “MAP: Tracking the Path of Hurricane Ian.” 2022. 16 10 2022.</a:t>
            </a:r>
          </a:p>
          <a:p>
            <a:pPr marR="0" algn="l" rtl="0"/>
            <a:r>
              <a:rPr lang="en-US" sz="1800" b="0" i="0" u="none" strike="noStrike" baseline="30000" dirty="0">
                <a:solidFill>
                  <a:srgbClr val="000000"/>
                </a:solidFill>
                <a:latin typeface="Nirmala UI" panose="020B0502040204020203" pitchFamily="34" charset="0"/>
              </a:rPr>
              <a:t>&lt;https://www.pbs.org/newshour/nation/live-map-track-the-path-of-hurricane-ian&gt;.</a:t>
            </a:r>
          </a:p>
          <a:p>
            <a:pPr marR="0" algn="l" rtl="0"/>
            <a:r>
              <a:rPr lang="en-US" sz="1800" b="0" i="0" u="none" strike="noStrike" baseline="30000" dirty="0" err="1">
                <a:solidFill>
                  <a:srgbClr val="000000"/>
                </a:solidFill>
                <a:latin typeface="Nirmala UI" panose="020B0502040204020203" pitchFamily="34" charset="0"/>
              </a:rPr>
              <a:t>Fater</a:t>
            </a:r>
            <a:r>
              <a:rPr lang="en-US" sz="1800" b="0" i="0" u="none" strike="noStrike" baseline="30000" dirty="0">
                <a:solidFill>
                  <a:srgbClr val="000000"/>
                </a:solidFill>
                <a:latin typeface="Nirmala UI" panose="020B0502040204020203" pitchFamily="34" charset="0"/>
              </a:rPr>
              <a:t>, Luke. “The Clever Architectural Feature That Makes Life on Bermuda Possible.” 2021.</a:t>
            </a:r>
          </a:p>
          <a:p>
            <a:pPr marR="0" algn="l" rtl="0"/>
            <a:r>
              <a:rPr lang="en-US" sz="1800" b="0" i="0" u="none" strike="noStrike" baseline="30000" dirty="0">
                <a:solidFill>
                  <a:srgbClr val="000000"/>
                </a:solidFill>
                <a:latin typeface="Nirmala UI" panose="020B0502040204020203" pitchFamily="34" charset="0"/>
              </a:rPr>
              <a:t>&lt;https://www.atlasobscura.com/articles/bermuda-roofs-water&gt;.</a:t>
            </a:r>
          </a:p>
          <a:p>
            <a:pPr marR="0" algn="l" rtl="0"/>
            <a:r>
              <a:rPr lang="en-US" sz="1800" b="0" i="0" u="none" strike="noStrike" baseline="30000" dirty="0">
                <a:solidFill>
                  <a:srgbClr val="000000"/>
                </a:solidFill>
                <a:latin typeface="Nirmala UI" panose="020B0502040204020203" pitchFamily="34" charset="0"/>
              </a:rPr>
              <a:t>Florida Department of Transportation. “2020 Florida Population Growth.” 2021.</a:t>
            </a:r>
          </a:p>
          <a:p>
            <a:pPr marR="0" algn="l" rtl="0"/>
            <a:r>
              <a:rPr lang="en-US" sz="1800" b="0" i="0" u="none" strike="noStrike" baseline="30000" dirty="0">
                <a:solidFill>
                  <a:srgbClr val="000000"/>
                </a:solidFill>
                <a:latin typeface="Nirmala UI" panose="020B0502040204020203" pitchFamily="34" charset="0"/>
              </a:rPr>
              <a:t>&lt;https://fdotwww.blob.core.windows.net/sitefinity/docs/default- source/planning/demographic/2020popsum.pdf?sfvrsn=8c77f8b0_2&gt;.</a:t>
            </a:r>
          </a:p>
          <a:p>
            <a:pPr marR="0" algn="l" rtl="0"/>
            <a:r>
              <a:rPr lang="en-US" sz="1800" b="0" i="0" u="none" strike="noStrike" baseline="30000" dirty="0">
                <a:solidFill>
                  <a:srgbClr val="000000"/>
                </a:solidFill>
                <a:latin typeface="Nirmala UI" panose="020B0502040204020203" pitchFamily="34" charset="0"/>
              </a:rPr>
              <a:t>Irfan, Umair. “</a:t>
            </a:r>
            <a:r>
              <a:rPr lang="en-US" sz="1800" b="0" i="0" u="none" strike="noStrike" baseline="30000" dirty="0" err="1">
                <a:solidFill>
                  <a:srgbClr val="000000"/>
                </a:solidFill>
                <a:latin typeface="Nirmala UI" panose="020B0502040204020203" pitchFamily="34" charset="0"/>
              </a:rPr>
              <a:t>Hurrican</a:t>
            </a:r>
            <a:r>
              <a:rPr lang="en-US" sz="1800" b="0" i="0" u="none" strike="noStrike" baseline="30000" dirty="0">
                <a:solidFill>
                  <a:srgbClr val="000000"/>
                </a:solidFill>
                <a:latin typeface="Nirmala UI" panose="020B0502040204020203" pitchFamily="34" charset="0"/>
              </a:rPr>
              <a:t> Ian is About to Crash into a Very Crowded Florida.” 2022. 16 10 2022.</a:t>
            </a:r>
          </a:p>
          <a:p>
            <a:pPr marR="0" algn="l" rtl="0"/>
            <a:r>
              <a:rPr lang="en-US" sz="1800" b="0" i="0" u="none" strike="noStrike" baseline="30000" dirty="0">
                <a:solidFill>
                  <a:srgbClr val="000000"/>
                </a:solidFill>
                <a:latin typeface="Nirmala UI" panose="020B0502040204020203" pitchFamily="34" charset="0"/>
              </a:rPr>
              <a:t>&lt;https://www.vox.com/science-and-health/23372996/hurricane-ian-tampa-florida-miami- storm-surge-flood&gt;.</a:t>
            </a:r>
          </a:p>
          <a:p>
            <a:pPr marR="0" algn="l" rtl="0"/>
            <a:r>
              <a:rPr lang="en-US" sz="1800" b="0" i="0" u="none" strike="noStrike" baseline="30000" dirty="0">
                <a:solidFill>
                  <a:srgbClr val="000000"/>
                </a:solidFill>
                <a:latin typeface="Nirmala UI" panose="020B0502040204020203" pitchFamily="34" charset="0"/>
              </a:rPr>
              <a:t>Jones, Benji and Umair Irfan. “Hurricane Ian’s Rapid Intensification is a Sign of the World to Come.” 2022. 10 10 2022. &lt;https://www.vox.com/science-and-health/2022/9/28/23376761/hurricane- </a:t>
            </a:r>
            <a:r>
              <a:rPr lang="en-US" sz="1800" b="0" i="0" u="none" strike="noStrike" baseline="30000" dirty="0" err="1">
                <a:solidFill>
                  <a:srgbClr val="000000"/>
                </a:solidFill>
                <a:latin typeface="Nirmala UI" panose="020B0502040204020203" pitchFamily="34" charset="0"/>
              </a:rPr>
              <a:t>ian</a:t>
            </a:r>
            <a:r>
              <a:rPr lang="en-US" sz="1800" b="0" i="0" u="none" strike="noStrike" baseline="30000" dirty="0">
                <a:solidFill>
                  <a:srgbClr val="000000"/>
                </a:solidFill>
                <a:latin typeface="Nirmala UI" panose="020B0502040204020203" pitchFamily="34" charset="0"/>
              </a:rPr>
              <a:t>-rapid-intensification-climate-change&gt;.</a:t>
            </a:r>
          </a:p>
          <a:p>
            <a:pPr marR="0" algn="l" rtl="0"/>
            <a:r>
              <a:rPr lang="en-US" sz="1800" b="0" i="0" u="none" strike="noStrike" baseline="30000" dirty="0" err="1">
                <a:solidFill>
                  <a:srgbClr val="000000"/>
                </a:solidFill>
                <a:latin typeface="Nirmala UI" panose="020B0502040204020203" pitchFamily="34" charset="0"/>
              </a:rPr>
              <a:t>Kasch</a:t>
            </a:r>
            <a:r>
              <a:rPr lang="en-US" sz="1800" b="0" i="0" u="none" strike="noStrike" baseline="30000" dirty="0">
                <a:solidFill>
                  <a:srgbClr val="000000"/>
                </a:solidFill>
                <a:latin typeface="Nirmala UI" panose="020B0502040204020203" pitchFamily="34" charset="0"/>
              </a:rPr>
              <a:t>, Alison. “How Much Does it Cost to Repair Hail, Wind, or Storm Damage?” 2021. 26 September 2022. &lt;https://www.angi.com/articles/how-much-does-repairing-storm-or-wind-damage- cost.htm&gt;.</a:t>
            </a:r>
          </a:p>
          <a:p>
            <a:pPr marR="0" algn="l" rtl="0"/>
            <a:r>
              <a:rPr lang="en-US" sz="1800" b="0" i="0" u="none" strike="noStrike" baseline="30000" dirty="0">
                <a:solidFill>
                  <a:srgbClr val="000000"/>
                </a:solidFill>
                <a:latin typeface="Nirmala UI" panose="020B0502040204020203" pitchFamily="34" charset="0"/>
              </a:rPr>
              <a:t>K. Macy, Personal Communication, February 8, 2023</a:t>
            </a:r>
          </a:p>
          <a:p>
            <a:pPr marR="0" algn="l" rtl="0"/>
            <a:r>
              <a:rPr lang="en-US" sz="1800" b="0" i="0" u="none" strike="noStrike" baseline="30000" dirty="0">
                <a:solidFill>
                  <a:srgbClr val="000000"/>
                </a:solidFill>
                <a:latin typeface="Nirmala UI" panose="020B0502040204020203" pitchFamily="34" charset="0"/>
              </a:rPr>
              <a:t>Neuman, Scott. “One Florida Community Built to Weather Hurricanes </a:t>
            </a:r>
            <a:r>
              <a:rPr lang="en-US" sz="1800" b="0" i="0" u="none" strike="noStrike" baseline="30000" dirty="0" err="1">
                <a:solidFill>
                  <a:srgbClr val="000000"/>
                </a:solidFill>
                <a:latin typeface="Nirmala UI" panose="020B0502040204020203" pitchFamily="34" charset="0"/>
              </a:rPr>
              <a:t>Endureed</a:t>
            </a:r>
            <a:r>
              <a:rPr lang="en-US" sz="1800" b="0" i="0" u="none" strike="noStrike" baseline="30000" dirty="0">
                <a:solidFill>
                  <a:srgbClr val="000000"/>
                </a:solidFill>
                <a:latin typeface="Nirmala UI" panose="020B0502040204020203" pitchFamily="34" charset="0"/>
              </a:rPr>
              <a:t> Ian with Barely a Scratch.” 2022. &lt;https://www.npr.org/2022/10/05/1126900340/florida-community-designed- weather-hurricane-</a:t>
            </a:r>
            <a:r>
              <a:rPr lang="en-US" sz="1800" b="0" i="0" u="none" strike="noStrike" baseline="30000" dirty="0" err="1">
                <a:solidFill>
                  <a:srgbClr val="000000"/>
                </a:solidFill>
                <a:latin typeface="Nirmala UI" panose="020B0502040204020203" pitchFamily="34" charset="0"/>
              </a:rPr>
              <a:t>ian</a:t>
            </a:r>
            <a:r>
              <a:rPr lang="en-US" sz="1800" b="0" i="0" u="none" strike="noStrike" baseline="30000" dirty="0">
                <a:solidFill>
                  <a:srgbClr val="000000"/>
                </a:solidFill>
                <a:latin typeface="Nirmala UI" panose="020B0502040204020203" pitchFamily="34" charset="0"/>
              </a:rPr>
              <a:t>-</a:t>
            </a:r>
            <a:r>
              <a:rPr lang="en-US" sz="1800" b="0" i="0" u="none" strike="noStrike" baseline="30000" dirty="0" err="1">
                <a:solidFill>
                  <a:srgbClr val="000000"/>
                </a:solidFill>
                <a:latin typeface="Nirmala UI" panose="020B0502040204020203" pitchFamily="34" charset="0"/>
              </a:rPr>
              <a:t>babcock</a:t>
            </a:r>
            <a:r>
              <a:rPr lang="en-US" sz="1800" b="0" i="0" u="none" strike="noStrike" baseline="30000" dirty="0">
                <a:solidFill>
                  <a:srgbClr val="000000"/>
                </a:solidFill>
                <a:latin typeface="Nirmala UI" panose="020B0502040204020203" pitchFamily="34" charset="0"/>
              </a:rPr>
              <a:t>-ranch-solar&gt;.</a:t>
            </a:r>
          </a:p>
          <a:p>
            <a:pPr marR="0" algn="l" rtl="0"/>
            <a:r>
              <a:rPr lang="en-US" sz="1800" b="0" i="0" u="none" strike="noStrike" baseline="30000" dirty="0" err="1">
                <a:solidFill>
                  <a:srgbClr val="000000"/>
                </a:solidFill>
                <a:latin typeface="Nirmala UI" panose="020B0502040204020203" pitchFamily="34" charset="0"/>
              </a:rPr>
              <a:t>Nussbaumer</a:t>
            </a:r>
            <a:r>
              <a:rPr lang="en-US" sz="1800" b="0" i="0" u="none" strike="noStrike" baseline="30000" dirty="0">
                <a:solidFill>
                  <a:srgbClr val="000000"/>
                </a:solidFill>
                <a:latin typeface="Nirmala UI" panose="020B0502040204020203" pitchFamily="34" charset="0"/>
              </a:rPr>
              <a:t>, Linda L. Human Factors in the Built Environment. Bloomsbury, 2014.</a:t>
            </a:r>
          </a:p>
          <a:p>
            <a:pPr marR="0" algn="l" rtl="0"/>
            <a:r>
              <a:rPr lang="en-US" sz="1800" b="0" i="0" u="none" strike="noStrike" baseline="30000" dirty="0">
                <a:solidFill>
                  <a:srgbClr val="000000"/>
                </a:solidFill>
                <a:latin typeface="Nirmala UI" panose="020B0502040204020203" pitchFamily="34" charset="0"/>
              </a:rPr>
              <a:t>“The Four Most Common Types of Property Damage After a Hurricane.” n.d. 26 September 2022.</a:t>
            </a:r>
          </a:p>
          <a:p>
            <a:pPr marR="0" algn="l" rtl="0"/>
            <a:r>
              <a:rPr lang="en-US" sz="1800" b="0" i="0" u="none" strike="noStrike" baseline="30000" dirty="0">
                <a:solidFill>
                  <a:srgbClr val="000000"/>
                </a:solidFill>
                <a:latin typeface="Nirmala UI" panose="020B0502040204020203" pitchFamily="34" charset="0"/>
              </a:rPr>
              <a:t>&lt;https://www.jansenai.com/newsroom/the-four-most-common-types-of-property-damage- after-a- hurricane#:~:text=According%20to%20the%20NHC’s%20website,poles%20will%20isolate%20res idential%20areas&gt;.</a:t>
            </a:r>
          </a:p>
          <a:p>
            <a:pPr marR="0" algn="l" rtl="0"/>
            <a:r>
              <a:rPr lang="en-US" sz="1800" b="0" i="0" u="none" strike="noStrike" baseline="30000" dirty="0">
                <a:solidFill>
                  <a:srgbClr val="000000"/>
                </a:solidFill>
                <a:latin typeface="Nirmala UI" panose="020B0502040204020203" pitchFamily="34" charset="0"/>
              </a:rPr>
              <a:t>T. Riddle, Personal Communication, February 1, 2023</a:t>
            </a:r>
          </a:p>
          <a:p>
            <a:pPr marR="0" algn="l" rtl="0"/>
            <a:r>
              <a:rPr lang="en-US" sz="1800" b="0" i="0" u="none" strike="noStrike" baseline="30000" dirty="0">
                <a:solidFill>
                  <a:srgbClr val="000000"/>
                </a:solidFill>
                <a:latin typeface="Nirmala UI" panose="020B0502040204020203" pitchFamily="34" charset="0"/>
              </a:rPr>
              <a:t>United States Environmental Protection Agency. “Climate Impacts in the Southeast.” n.d. 26 September 2022. &lt;https://climatechange.chicago.gov/climate-impacts/climate-impacts-southeast&gt;.</a:t>
            </a:r>
            <a:endParaRPr lang="en-US" sz="2000" i="1" dirty="0">
              <a:latin typeface="Nirmala UI" panose="020B0502040204020203" pitchFamily="34" charset="0"/>
              <a:ea typeface="Nirmala UI" panose="020B0502040204020203" pitchFamily="34" charset="0"/>
              <a:cs typeface="Nirmala UI" panose="020B0502040204020203" pitchFamily="34" charset="0"/>
            </a:endParaRP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1665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r>
              <a:rPr lang="en-US" b="1" dirty="0">
                <a:solidFill>
                  <a:srgbClr val="68646F"/>
                </a:solidFill>
                <a:latin typeface="Nirmala UI" panose="020B0502040204020203" pitchFamily="34" charset="0"/>
                <a:ea typeface="Nirmala UI" panose="020B0502040204020203" pitchFamily="34" charset="0"/>
                <a:cs typeface="Nirmala UI" panose="020B0502040204020203" pitchFamily="34" charset="0"/>
              </a:rPr>
              <a:t>Capstone Question</a:t>
            </a:r>
          </a:p>
        </p:txBody>
      </p:sp>
      <p:sp>
        <p:nvSpPr>
          <p:cNvPr id="3" name="Content Placeholder 2">
            <a:extLst>
              <a:ext uri="{FF2B5EF4-FFF2-40B4-BE49-F238E27FC236}">
                <a16:creationId xmlns:a16="http://schemas.microsoft.com/office/drawing/2014/main" id="{0E4D1FC0-3940-C175-F81F-DA69B0EE71A1}"/>
              </a:ext>
            </a:extLst>
          </p:cNvPr>
          <p:cNvSpPr>
            <a:spLocks noGrp="1"/>
          </p:cNvSpPr>
          <p:nvPr>
            <p:ph idx="1"/>
          </p:nvPr>
        </p:nvSpPr>
        <p:spPr>
          <a:xfrm>
            <a:off x="1477432" y="3471333"/>
            <a:ext cx="9808633" cy="1126068"/>
          </a:xfrm>
        </p:spPr>
        <p:txBody>
          <a:bodyPr>
            <a:normAutofit/>
          </a:bodyPr>
          <a:lstStyle/>
          <a:p>
            <a:pPr marL="0" indent="0">
              <a:buNone/>
            </a:pPr>
            <a:r>
              <a:rPr lang="en-US" sz="3200" dirty="0">
                <a:latin typeface="Nirmala UI" panose="020B0502040204020203" pitchFamily="34" charset="0"/>
                <a:ea typeface="Nirmala UI" panose="020B0502040204020203" pitchFamily="34" charset="0"/>
                <a:cs typeface="Nirmala UI" panose="020B0502040204020203" pitchFamily="34" charset="0"/>
              </a:rPr>
              <a:t>How Can Prototypical Hurricane Resistant Housing be Rethought to Consider Human Factors in Design? </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787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2192694" y="3476899"/>
            <a:ext cx="7806612" cy="1325563"/>
          </a:xfrm>
        </p:spPr>
        <p:txBody>
          <a:bodyPr>
            <a:normAutofit/>
          </a:bodyPr>
          <a:lstStyle/>
          <a:p>
            <a:pPr algn="ctr"/>
            <a:r>
              <a:rPr lang="en-US" sz="4000" b="1" dirty="0">
                <a:solidFill>
                  <a:srgbClr val="68646F"/>
                </a:solidFill>
                <a:latin typeface="Nirmala UI" panose="020B0502040204020203" pitchFamily="34" charset="0"/>
                <a:ea typeface="Nirmala UI" panose="020B0502040204020203" pitchFamily="34" charset="0"/>
                <a:cs typeface="Nirmala UI" panose="020B0502040204020203" pitchFamily="34" charset="0"/>
              </a:rPr>
              <a:t>Any Questions or Comments?</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3E9DA58B-F064-90BD-83BD-396741AC44E8}"/>
              </a:ext>
            </a:extLst>
          </p:cNvPr>
          <p:cNvSpPr txBox="1">
            <a:spLocks/>
          </p:cNvSpPr>
          <p:nvPr/>
        </p:nvSpPr>
        <p:spPr>
          <a:xfrm>
            <a:off x="4103136" y="2554724"/>
            <a:ext cx="429052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solidFill>
                  <a:srgbClr val="68646F"/>
                </a:solidFill>
                <a:latin typeface="Nirmala UI" panose="020B0502040204020203" pitchFamily="34" charset="0"/>
                <a:ea typeface="Nirmala UI" panose="020B0502040204020203" pitchFamily="34" charset="0"/>
                <a:cs typeface="Nirmala UI" panose="020B0502040204020203" pitchFamily="34" charset="0"/>
              </a:rPr>
              <a:t>Thank You!</a:t>
            </a:r>
          </a:p>
        </p:txBody>
      </p:sp>
      <p:sp>
        <p:nvSpPr>
          <p:cNvPr id="12" name="Title 1">
            <a:extLst>
              <a:ext uri="{FF2B5EF4-FFF2-40B4-BE49-F238E27FC236}">
                <a16:creationId xmlns:a16="http://schemas.microsoft.com/office/drawing/2014/main" id="{580E3F98-7967-866D-281D-64DAF6D1F60A}"/>
              </a:ext>
            </a:extLst>
          </p:cNvPr>
          <p:cNvSpPr txBox="1">
            <a:spLocks/>
          </p:cNvSpPr>
          <p:nvPr/>
        </p:nvSpPr>
        <p:spPr>
          <a:xfrm>
            <a:off x="929056" y="5522797"/>
            <a:ext cx="1063868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68646F"/>
                </a:solidFill>
                <a:latin typeface="Nirmala UI" panose="020B0502040204020203" pitchFamily="34" charset="0"/>
                <a:ea typeface="Nirmala UI" panose="020B0502040204020203" pitchFamily="34" charset="0"/>
                <a:cs typeface="Nirmala UI" panose="020B0502040204020203" pitchFamily="34" charset="0"/>
              </a:rPr>
              <a:t>Feel free to contact me via email: gak6740@rit.edu</a:t>
            </a:r>
          </a:p>
        </p:txBody>
      </p:sp>
    </p:spTree>
    <p:extLst>
      <p:ext uri="{BB962C8B-B14F-4D97-AF65-F5344CB8AC3E}">
        <p14:creationId xmlns:p14="http://schemas.microsoft.com/office/powerpoint/2010/main" val="36790784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descr="Diagram&#10;&#10;Description automatically generated with low confidence">
            <a:extLst>
              <a:ext uri="{FF2B5EF4-FFF2-40B4-BE49-F238E27FC236}">
                <a16:creationId xmlns:a16="http://schemas.microsoft.com/office/drawing/2014/main" id="{876E6907-74BC-A434-309A-0C8BC1E416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6752" y="1445235"/>
            <a:ext cx="7271704" cy="5487411"/>
          </a:xfrm>
          <a:prstGeom prst="rect">
            <a:avLst/>
          </a:prstGeom>
        </p:spPr>
      </p:pic>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pPr algn="just"/>
            <a:r>
              <a:rPr lang="en-US"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Ground Floor RCP</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9DB698-C582-2507-00BE-95D9ABDA2344}"/>
              </a:ext>
            </a:extLst>
          </p:cNvPr>
          <p:cNvSpPr/>
          <p:nvPr/>
        </p:nvSpPr>
        <p:spPr>
          <a:xfrm>
            <a:off x="9901767" y="6231467"/>
            <a:ext cx="461433" cy="423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30906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descr="Diagram, engineering drawing&#10;&#10;Description automatically generated">
            <a:extLst>
              <a:ext uri="{FF2B5EF4-FFF2-40B4-BE49-F238E27FC236}">
                <a16:creationId xmlns:a16="http://schemas.microsoft.com/office/drawing/2014/main" id="{FD2F329A-6C84-1737-CA4F-998C4B4F3D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0502" y="1287397"/>
            <a:ext cx="6192420" cy="5570603"/>
          </a:xfrm>
          <a:prstGeom prst="rect">
            <a:avLst/>
          </a:prstGeom>
        </p:spPr>
      </p:pic>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pPr algn="just"/>
            <a:r>
              <a:rPr lang="en-US"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Level 01 RCP</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9DB698-C582-2507-00BE-95D9ABDA2344}"/>
              </a:ext>
            </a:extLst>
          </p:cNvPr>
          <p:cNvSpPr/>
          <p:nvPr/>
        </p:nvSpPr>
        <p:spPr>
          <a:xfrm>
            <a:off x="9901767" y="6231467"/>
            <a:ext cx="461433" cy="423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17319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pPr algn="just"/>
            <a:r>
              <a:rPr lang="en-US" b="1" dirty="0">
                <a:solidFill>
                  <a:srgbClr val="E3C8AA"/>
                </a:solidFill>
                <a:latin typeface="Nirmala UI" panose="020B0502040204020203" pitchFamily="34" charset="0"/>
                <a:ea typeface="Nirmala UI" panose="020B0502040204020203" pitchFamily="34" charset="0"/>
                <a:cs typeface="Nirmala UI" panose="020B0502040204020203" pitchFamily="34" charset="0"/>
              </a:rPr>
              <a:t>Level 02 RCP</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9DB698-C582-2507-00BE-95D9ABDA2344}"/>
              </a:ext>
            </a:extLst>
          </p:cNvPr>
          <p:cNvSpPr/>
          <p:nvPr/>
        </p:nvSpPr>
        <p:spPr>
          <a:xfrm>
            <a:off x="9901767" y="6231467"/>
            <a:ext cx="461433" cy="4233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Diagram, engineering drawing&#10;&#10;Description automatically generated">
            <a:extLst>
              <a:ext uri="{FF2B5EF4-FFF2-40B4-BE49-F238E27FC236}">
                <a16:creationId xmlns:a16="http://schemas.microsoft.com/office/drawing/2014/main" id="{210B39CB-2F9F-ADA7-19A9-149BAC5405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3543" y="1619821"/>
            <a:ext cx="5559278" cy="5252324"/>
          </a:xfrm>
          <a:prstGeom prst="rect">
            <a:avLst/>
          </a:prstGeom>
        </p:spPr>
      </p:pic>
    </p:spTree>
    <p:extLst>
      <p:ext uri="{BB962C8B-B14F-4D97-AF65-F5344CB8AC3E}">
        <p14:creationId xmlns:p14="http://schemas.microsoft.com/office/powerpoint/2010/main" val="14836791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normAutofit/>
          </a:bodyPr>
          <a:lstStyle/>
          <a:p>
            <a:r>
              <a:rPr lang="en-US" sz="4000" b="1" dirty="0">
                <a:solidFill>
                  <a:srgbClr val="68646F"/>
                </a:solidFill>
                <a:latin typeface="Nirmala UI" panose="020B0502040204020203" pitchFamily="34" charset="0"/>
                <a:ea typeface="Nirmala UI" panose="020B0502040204020203" pitchFamily="34" charset="0"/>
                <a:cs typeface="Nirmala UI" panose="020B0502040204020203" pitchFamily="34" charset="0"/>
              </a:rPr>
              <a:t>Connection Between Human Factors &amp; Hurricane Resistant Homes </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ontent Placeholder 2">
            <a:extLst>
              <a:ext uri="{FF2B5EF4-FFF2-40B4-BE49-F238E27FC236}">
                <a16:creationId xmlns:a16="http://schemas.microsoft.com/office/drawing/2014/main" id="{A30B640B-1B9B-25D0-56F7-D53111808392}"/>
              </a:ext>
            </a:extLst>
          </p:cNvPr>
          <p:cNvSpPr txBox="1">
            <a:spLocks/>
          </p:cNvSpPr>
          <p:nvPr/>
        </p:nvSpPr>
        <p:spPr>
          <a:xfrm>
            <a:off x="1545166" y="2451099"/>
            <a:ext cx="7646960" cy="37258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latin typeface="Nirmala UI" panose="020B0502040204020203" pitchFamily="34" charset="0"/>
              <a:ea typeface="Nirmala UI" panose="020B0502040204020203" pitchFamily="34" charset="0"/>
              <a:cs typeface="Nirmala UI" panose="020B0502040204020203" pitchFamily="34" charset="0"/>
            </a:endParaRPr>
          </a:p>
        </p:txBody>
      </p:sp>
      <p:sp>
        <p:nvSpPr>
          <p:cNvPr id="19" name="Content Placeholder 2">
            <a:extLst>
              <a:ext uri="{FF2B5EF4-FFF2-40B4-BE49-F238E27FC236}">
                <a16:creationId xmlns:a16="http://schemas.microsoft.com/office/drawing/2014/main" id="{D55C5167-3FC3-99DD-A3D8-77B186C0002B}"/>
              </a:ext>
            </a:extLst>
          </p:cNvPr>
          <p:cNvSpPr>
            <a:spLocks noGrp="1"/>
          </p:cNvSpPr>
          <p:nvPr>
            <p:ph idx="1"/>
          </p:nvPr>
        </p:nvSpPr>
        <p:spPr>
          <a:xfrm>
            <a:off x="1545166" y="2451099"/>
            <a:ext cx="9101668" cy="3725863"/>
          </a:xfrm>
        </p:spPr>
        <p:txBody>
          <a:bodyPr>
            <a:normAutofit/>
          </a:bodyPr>
          <a:lstStyle/>
          <a:p>
            <a:pPr>
              <a:buFontTx/>
              <a:buChar char="-"/>
            </a:pPr>
            <a:r>
              <a:rPr lang="en-US" sz="1800" b="0" i="0" u="none" strike="noStrike" baseline="0" dirty="0">
                <a:solidFill>
                  <a:srgbClr val="211D1E"/>
                </a:solidFill>
                <a:latin typeface="Nirmala UI" panose="020B0502040204020203" pitchFamily="34" charset="0"/>
              </a:rPr>
              <a:t>Why is this important? </a:t>
            </a:r>
          </a:p>
          <a:p>
            <a:pPr>
              <a:buFontTx/>
              <a:buChar char="-"/>
            </a:pPr>
            <a:r>
              <a:rPr lang="en-US" sz="1800" b="0" i="0" u="none" strike="noStrike" baseline="0" dirty="0">
                <a:solidFill>
                  <a:srgbClr val="211D1E"/>
                </a:solidFill>
                <a:latin typeface="Nirmala UI" panose="020B0502040204020203" pitchFamily="34" charset="0"/>
              </a:rPr>
              <a:t>“Coastal-Living Life”</a:t>
            </a:r>
          </a:p>
          <a:p>
            <a:pPr>
              <a:buFontTx/>
              <a:buChar char="-"/>
            </a:pPr>
            <a:r>
              <a:rPr lang="en-US" sz="1800" dirty="0">
                <a:solidFill>
                  <a:srgbClr val="211D1E"/>
                </a:solidFill>
                <a:latin typeface="Nirmala UI" panose="020B0502040204020203" pitchFamily="34" charset="0"/>
              </a:rPr>
              <a:t>H</a:t>
            </a:r>
            <a:r>
              <a:rPr lang="en-US" sz="1800" b="0" i="0" u="none" strike="noStrike" baseline="0" dirty="0">
                <a:solidFill>
                  <a:srgbClr val="211D1E"/>
                </a:solidFill>
                <a:latin typeface="Nirmala UI" panose="020B0502040204020203" pitchFamily="34" charset="0"/>
              </a:rPr>
              <a:t>urricanes</a:t>
            </a:r>
          </a:p>
          <a:p>
            <a:pPr>
              <a:buFontTx/>
              <a:buChar char="-"/>
            </a:pPr>
            <a:r>
              <a:rPr lang="en-US" sz="1800" dirty="0">
                <a:solidFill>
                  <a:srgbClr val="211D1E"/>
                </a:solidFill>
                <a:latin typeface="Nirmala UI" panose="020B0502040204020203" pitchFamily="34" charset="0"/>
              </a:rPr>
              <a:t>Many homes are not accessible and are not designed for the life cycle of a home. </a:t>
            </a:r>
            <a:endParaRPr lang="en-US" sz="1800" b="0" i="0" u="none" strike="noStrike" baseline="0" dirty="0">
              <a:solidFill>
                <a:srgbClr val="211D1E"/>
              </a:solidFill>
              <a:latin typeface="Nirmala UI" panose="020B0502040204020203" pitchFamily="34" charset="0"/>
            </a:endParaRPr>
          </a:p>
          <a:p>
            <a:pPr>
              <a:buFontTx/>
              <a:buChar char="-"/>
            </a:pPr>
            <a:r>
              <a:rPr lang="en-US" sz="1800" b="0" i="0" u="none" strike="noStrike" baseline="0" dirty="0">
                <a:solidFill>
                  <a:srgbClr val="211D1E"/>
                </a:solidFill>
                <a:latin typeface="Nirmala UI" panose="020B0502040204020203" pitchFamily="34" charset="0"/>
              </a:rPr>
              <a:t>The objective of this capstone is to be able to keep people in their coastal homes while also incorporating human factors and universal design. Therefore, by using an existing hurricane-resistant home to incorporate human factors and universal design more people would be able to stay on the coasts. </a:t>
            </a:r>
            <a:endParaRPr lang="en-US" sz="2000" i="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820312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3140139" y="2766218"/>
            <a:ext cx="5911721" cy="1325563"/>
          </a:xfrm>
        </p:spPr>
        <p:txBody>
          <a:bodyPr>
            <a:normAutofit/>
          </a:bodyPr>
          <a:lstStyle/>
          <a:p>
            <a:r>
              <a:rPr lang="en-US" sz="5400" b="1" dirty="0">
                <a:solidFill>
                  <a:srgbClr val="9AAB89"/>
                </a:solidFill>
                <a:latin typeface="Nirmala UI" panose="020B0502040204020203" pitchFamily="34" charset="0"/>
                <a:ea typeface="Nirmala UI" panose="020B0502040204020203" pitchFamily="34" charset="0"/>
                <a:cs typeface="Nirmala UI" panose="020B0502040204020203" pitchFamily="34" charset="0"/>
              </a:rPr>
              <a:t>Literature Review</a:t>
            </a: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8110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7E976-C2A8-3628-7A0B-3CC001DEE8FD}"/>
              </a:ext>
            </a:extLst>
          </p:cNvPr>
          <p:cNvSpPr>
            <a:spLocks noGrp="1"/>
          </p:cNvSpPr>
          <p:nvPr>
            <p:ph type="title"/>
          </p:nvPr>
        </p:nvSpPr>
        <p:spPr>
          <a:xfrm>
            <a:off x="835382" y="736946"/>
            <a:ext cx="10515600" cy="1325563"/>
          </a:xfrm>
        </p:spPr>
        <p:txBody>
          <a:bodyPr/>
          <a:lstStyle/>
          <a:p>
            <a:r>
              <a:rPr lang="en-US" b="1" dirty="0">
                <a:solidFill>
                  <a:srgbClr val="9AAB89"/>
                </a:solidFill>
                <a:latin typeface="Nirmala UI" panose="020B0502040204020203" pitchFamily="34" charset="0"/>
                <a:ea typeface="Nirmala UI" panose="020B0502040204020203" pitchFamily="34" charset="0"/>
                <a:cs typeface="Nirmala UI" panose="020B0502040204020203" pitchFamily="34" charset="0"/>
              </a:rPr>
              <a:t>Literature Review</a:t>
            </a:r>
          </a:p>
        </p:txBody>
      </p:sp>
      <p:sp>
        <p:nvSpPr>
          <p:cNvPr id="3" name="Content Placeholder 2">
            <a:extLst>
              <a:ext uri="{FF2B5EF4-FFF2-40B4-BE49-F238E27FC236}">
                <a16:creationId xmlns:a16="http://schemas.microsoft.com/office/drawing/2014/main" id="{0E4D1FC0-3940-C175-F81F-DA69B0EE71A1}"/>
              </a:ext>
            </a:extLst>
          </p:cNvPr>
          <p:cNvSpPr>
            <a:spLocks noGrp="1"/>
          </p:cNvSpPr>
          <p:nvPr>
            <p:ph idx="1"/>
          </p:nvPr>
        </p:nvSpPr>
        <p:spPr>
          <a:xfrm>
            <a:off x="1545166" y="2451099"/>
            <a:ext cx="4965701" cy="3725863"/>
          </a:xfrm>
        </p:spPr>
        <p:txBody>
          <a:bodyPr>
            <a:normAutofit/>
          </a:bodyPr>
          <a:lstStyle/>
          <a:p>
            <a:pPr>
              <a:buFontTx/>
              <a:buChar char="-"/>
            </a:pPr>
            <a:r>
              <a:rPr lang="en-US" sz="2000" dirty="0">
                <a:latin typeface="Nirmala UI" panose="020B0502040204020203" pitchFamily="34" charset="0"/>
                <a:ea typeface="Nirmala UI" panose="020B0502040204020203" pitchFamily="34" charset="0"/>
                <a:cs typeface="Nirmala UI" panose="020B0502040204020203" pitchFamily="34" charset="0"/>
              </a:rPr>
              <a:t>Population increase in Florida </a:t>
            </a:r>
          </a:p>
          <a:p>
            <a:pPr>
              <a:buFontTx/>
              <a:buChar char="-"/>
            </a:pPr>
            <a:r>
              <a:rPr lang="en-US" sz="2000" dirty="0">
                <a:latin typeface="Nirmala UI" panose="020B0502040204020203" pitchFamily="34" charset="0"/>
                <a:ea typeface="Nirmala UI" panose="020B0502040204020203" pitchFamily="34" charset="0"/>
                <a:cs typeface="Nirmala UI" panose="020B0502040204020203" pitchFamily="34" charset="0"/>
              </a:rPr>
              <a:t>Many more people affected by coastal storms</a:t>
            </a:r>
          </a:p>
          <a:p>
            <a:pPr>
              <a:buFontTx/>
              <a:buChar char="-"/>
            </a:pPr>
            <a:r>
              <a:rPr lang="en-US" sz="2000" b="0" i="0" u="none" strike="noStrike" dirty="0">
                <a:solidFill>
                  <a:srgbClr val="282827"/>
                </a:solidFill>
                <a:effectLst/>
                <a:latin typeface="Nirmala UI" panose="020B0502040204020203" pitchFamily="34" charset="0"/>
                <a:ea typeface="Nirmala UI" panose="020B0502040204020203" pitchFamily="34" charset="0"/>
                <a:cs typeface="Nirmala UI" panose="020B0502040204020203" pitchFamily="34" charset="0"/>
              </a:rPr>
              <a:t>“</a:t>
            </a:r>
            <a:r>
              <a:rPr lang="en-US" sz="2000" b="0" i="0" u="none" strike="noStrike" dirty="0">
                <a:solidFill>
                  <a:srgbClr val="000000"/>
                </a:solidFill>
                <a:effectLst/>
                <a:latin typeface="Nirmala UI" panose="020B0502040204020203" pitchFamily="34" charset="0"/>
                <a:ea typeface="Nirmala UI" panose="020B0502040204020203" pitchFamily="34" charset="0"/>
                <a:cs typeface="Nirmala UI" panose="020B0502040204020203" pitchFamily="34" charset="0"/>
              </a:rPr>
              <a:t>Miami gained more than 660,272 people. Tampa-St. Petersburg and Orlando saw their population grow by 365,945 and 312,838 persons, respectively” (Florida Department of Transportation)</a:t>
            </a:r>
            <a:endParaRPr lang="en-US" sz="2000" dirty="0">
              <a:latin typeface="Nirmala UI" panose="020B0502040204020203" pitchFamily="34" charset="0"/>
              <a:ea typeface="Nirmala UI" panose="020B0502040204020203" pitchFamily="34" charset="0"/>
              <a:cs typeface="Nirmala UI" panose="020B0502040204020203" pitchFamily="34" charset="0"/>
            </a:endParaRPr>
          </a:p>
        </p:txBody>
      </p:sp>
      <p:sp>
        <p:nvSpPr>
          <p:cNvPr id="4" name="Oval 3">
            <a:extLst>
              <a:ext uri="{FF2B5EF4-FFF2-40B4-BE49-F238E27FC236}">
                <a16:creationId xmlns:a16="http://schemas.microsoft.com/office/drawing/2014/main" id="{F3910B69-54F2-22DE-562C-B02CF4F16C0F}"/>
              </a:ext>
            </a:extLst>
          </p:cNvPr>
          <p:cNvSpPr/>
          <p:nvPr/>
        </p:nvSpPr>
        <p:spPr>
          <a:xfrm>
            <a:off x="11350983" y="925218"/>
            <a:ext cx="469515" cy="469515"/>
          </a:xfrm>
          <a:prstGeom prst="ellipse">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A19017-D26F-F3CF-5C13-89ADADBB26D9}"/>
              </a:ext>
            </a:extLst>
          </p:cNvPr>
          <p:cNvSpPr/>
          <p:nvPr/>
        </p:nvSpPr>
        <p:spPr>
          <a:xfrm>
            <a:off x="11585742" y="922605"/>
            <a:ext cx="606257" cy="469515"/>
          </a:xfrm>
          <a:prstGeom prst="rect">
            <a:avLst/>
          </a:prstGeom>
          <a:solidFill>
            <a:srgbClr val="9FAC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4FC27FB3-AC44-5197-C40E-D3E8089AD44F}"/>
              </a:ext>
            </a:extLst>
          </p:cNvPr>
          <p:cNvSpPr/>
          <p:nvPr/>
        </p:nvSpPr>
        <p:spPr>
          <a:xfrm>
            <a:off x="11350983" y="463259"/>
            <a:ext cx="469515" cy="469515"/>
          </a:xfrm>
          <a:prstGeom prst="ellipse">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74B510B-139F-3735-9EF8-496931994B29}"/>
              </a:ext>
            </a:extLst>
          </p:cNvPr>
          <p:cNvSpPr/>
          <p:nvPr/>
        </p:nvSpPr>
        <p:spPr>
          <a:xfrm>
            <a:off x="11585742" y="460646"/>
            <a:ext cx="606257" cy="469515"/>
          </a:xfrm>
          <a:prstGeom prst="rect">
            <a:avLst/>
          </a:prstGeom>
          <a:solidFill>
            <a:srgbClr val="9AAB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A8E18CE-EE35-00E1-CB71-0AB5746F98BC}"/>
              </a:ext>
            </a:extLst>
          </p:cNvPr>
          <p:cNvSpPr/>
          <p:nvPr/>
        </p:nvSpPr>
        <p:spPr>
          <a:xfrm>
            <a:off x="11350983" y="-3695"/>
            <a:ext cx="469515" cy="469515"/>
          </a:xfrm>
          <a:prstGeom prst="ellipse">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7E0D3F0-9937-623E-DD75-B0072812DF43}"/>
              </a:ext>
            </a:extLst>
          </p:cNvPr>
          <p:cNvSpPr/>
          <p:nvPr/>
        </p:nvSpPr>
        <p:spPr>
          <a:xfrm>
            <a:off x="11585742" y="-6308"/>
            <a:ext cx="606257" cy="469515"/>
          </a:xfrm>
          <a:prstGeom prst="rect">
            <a:avLst/>
          </a:prstGeom>
          <a:solidFill>
            <a:srgbClr val="686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BE41935-3C97-F76C-D720-2C5A0664A1AE}"/>
              </a:ext>
            </a:extLst>
          </p:cNvPr>
          <p:cNvSpPr/>
          <p:nvPr/>
        </p:nvSpPr>
        <p:spPr>
          <a:xfrm>
            <a:off x="11350984" y="1387677"/>
            <a:ext cx="469515" cy="469515"/>
          </a:xfrm>
          <a:prstGeom prst="ellipse">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D7F4EA4-3535-371F-1D45-B08F811572E3}"/>
              </a:ext>
            </a:extLst>
          </p:cNvPr>
          <p:cNvSpPr/>
          <p:nvPr/>
        </p:nvSpPr>
        <p:spPr>
          <a:xfrm>
            <a:off x="11585743" y="1385064"/>
            <a:ext cx="606257" cy="469515"/>
          </a:xfrm>
          <a:prstGeom prst="rect">
            <a:avLst/>
          </a:prstGeom>
          <a:solidFill>
            <a:srgbClr val="E3C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Map&#10;&#10;Description automatically generated with medium confidence">
            <a:extLst>
              <a:ext uri="{FF2B5EF4-FFF2-40B4-BE49-F238E27FC236}">
                <a16:creationId xmlns:a16="http://schemas.microsoft.com/office/drawing/2014/main" id="{50E78D0A-5AE0-92F0-ED2B-A73E3FC246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3453" y="2451099"/>
            <a:ext cx="4682527" cy="3081868"/>
          </a:xfrm>
          <a:prstGeom prst="rect">
            <a:avLst/>
          </a:prstGeom>
        </p:spPr>
      </p:pic>
    </p:spTree>
    <p:extLst>
      <p:ext uri="{BB962C8B-B14F-4D97-AF65-F5344CB8AC3E}">
        <p14:creationId xmlns:p14="http://schemas.microsoft.com/office/powerpoint/2010/main" val="146592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1124</TotalTime>
  <Words>1811</Words>
  <Application>Microsoft Office PowerPoint</Application>
  <PresentationFormat>Widescreen</PresentationFormat>
  <Paragraphs>203</Paragraphs>
  <Slides>63</Slides>
  <Notes>9</Notes>
  <HiddenSlides>4</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63</vt:i4>
      </vt:variant>
    </vt:vector>
  </HeadingPairs>
  <TitlesOfParts>
    <vt:vector size="68" baseType="lpstr">
      <vt:lpstr>Arial</vt:lpstr>
      <vt:lpstr>Calibri</vt:lpstr>
      <vt:lpstr>Calibri Light</vt:lpstr>
      <vt:lpstr>Nirmala UI</vt:lpstr>
      <vt:lpstr>Office Theme</vt:lpstr>
      <vt:lpstr>Interior Perspective into Prototypical Hurricane Resistant Housing</vt:lpstr>
      <vt:lpstr>Gillian Kostek</vt:lpstr>
      <vt:lpstr>Committee Members</vt:lpstr>
      <vt:lpstr>Reviewer</vt:lpstr>
      <vt:lpstr>Introduction</vt:lpstr>
      <vt:lpstr>Capstone Question</vt:lpstr>
      <vt:lpstr>Connection Between Human Factors &amp; Hurricane Resistant Homes </vt:lpstr>
      <vt:lpstr>Literature Review</vt:lpstr>
      <vt:lpstr>Literature Review</vt:lpstr>
      <vt:lpstr>Literature Review</vt:lpstr>
      <vt:lpstr>Literature Review</vt:lpstr>
      <vt:lpstr>Literature Review</vt:lpstr>
      <vt:lpstr>Literature Review</vt:lpstr>
      <vt:lpstr>Literature Review</vt:lpstr>
      <vt:lpstr>Research Agenda</vt:lpstr>
      <vt:lpstr>Research Agenda</vt:lpstr>
      <vt:lpstr>Research Agenda</vt:lpstr>
      <vt:lpstr>Research Agenda</vt:lpstr>
      <vt:lpstr>Creative Agenda</vt:lpstr>
      <vt:lpstr>Creative Agenda: Project Statement</vt:lpstr>
      <vt:lpstr>Program Goals &amp; Objectives</vt:lpstr>
      <vt:lpstr>Project Site</vt:lpstr>
      <vt:lpstr>Major Hurricane Paths (2000 – 2022)</vt:lpstr>
      <vt:lpstr>Site Setbacks</vt:lpstr>
      <vt:lpstr>December Sun Path</vt:lpstr>
      <vt:lpstr>June Sun Path</vt:lpstr>
      <vt:lpstr>Prevailing Southeast Winds</vt:lpstr>
      <vt:lpstr>User Profiles</vt:lpstr>
      <vt:lpstr>User Profiles</vt:lpstr>
      <vt:lpstr>User Profiles</vt:lpstr>
      <vt:lpstr>Deltec Home Existing Floor Plan</vt:lpstr>
      <vt:lpstr>Existing Floor Plan Issues - Stacey</vt:lpstr>
      <vt:lpstr>Existing Floor Plan Issues - Mark</vt:lpstr>
      <vt:lpstr>Existing Floor Plan Issues - Chris</vt:lpstr>
      <vt:lpstr>Ground Floor</vt:lpstr>
      <vt:lpstr>Level 01</vt:lpstr>
      <vt:lpstr>Level 02</vt:lpstr>
      <vt:lpstr>Proposed First Floor Plan - Stacey</vt:lpstr>
      <vt:lpstr>Proposed Second Floor Plan - Stacey</vt:lpstr>
      <vt:lpstr>Proposed First Floor Plan - Mark</vt:lpstr>
      <vt:lpstr>Proposed Second Floor Plan - Mark</vt:lpstr>
      <vt:lpstr>Proposed First Floor Plan - Chris</vt:lpstr>
      <vt:lpstr>Proposed Second Floor Plan - Chris</vt:lpstr>
      <vt:lpstr>Elevations</vt:lpstr>
      <vt:lpstr>Elevations</vt:lpstr>
      <vt:lpstr>Landscaping</vt:lpstr>
      <vt:lpstr>Renders – Exterior </vt:lpstr>
      <vt:lpstr>Renders – Foyer &amp; Living Room </vt:lpstr>
      <vt:lpstr>Renders – Dining &amp; Kitchen</vt:lpstr>
      <vt:lpstr>Renders – Laundry Room &amp; Stairs</vt:lpstr>
      <vt:lpstr>Renders – Bedroom &amp; Bathroom 01</vt:lpstr>
      <vt:lpstr>Renders – Bedroom &amp; Bathroom 02</vt:lpstr>
      <vt:lpstr>Renders – Office Space</vt:lpstr>
      <vt:lpstr>Materials – Paint</vt:lpstr>
      <vt:lpstr>Materials – Wallcoverings</vt:lpstr>
      <vt:lpstr>Materials – Laminates &amp; Tile</vt:lpstr>
      <vt:lpstr>Materials – Flooring</vt:lpstr>
      <vt:lpstr>Walkthrough Video</vt:lpstr>
      <vt:lpstr>Bibliography</vt:lpstr>
      <vt:lpstr>Any Questions or Comments?</vt:lpstr>
      <vt:lpstr>Ground Floor RCP</vt:lpstr>
      <vt:lpstr>Level 01 RCP</vt:lpstr>
      <vt:lpstr>Level 02 RCP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Interior Perspective into Prototypical Hurricane Resistant Housing</dc:title>
  <dc:creator>Gillian Kostek (RIT Student)</dc:creator>
  <cp:lastModifiedBy>Kostek, Gillian</cp:lastModifiedBy>
  <cp:revision>16</cp:revision>
  <dcterms:created xsi:type="dcterms:W3CDTF">2023-03-05T16:17:30Z</dcterms:created>
  <dcterms:modified xsi:type="dcterms:W3CDTF">2023-04-16T21:53:00Z</dcterms:modified>
</cp:coreProperties>
</file>