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5143500" cx="9144000"/>
  <p:notesSz cx="6858000" cy="9144000"/>
  <p:embeddedFontLst>
    <p:embeddedFont>
      <p:font typeface="Helvetica Neue"/>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HelveticaNeue-boldItalic.fntdata"/><Relationship Id="rId61" Type="http://schemas.openxmlformats.org/officeDocument/2006/relationships/font" Target="fonts/HelveticaNeue-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HelveticaNeue-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HelveticaNeue-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Hello everyone, my name is Jacqueline Collins and today I will be presenting my final defense for my capstone project, which is focused on investigating equitable office design: addressing women’s wellness in the corporate office through human-centered design to improve the quality of life for all employees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2d677a8b07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2d677a8b07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Because open offices currently use a hierarchical layout, with executives and leaders having private offices, and lower level employees working in an open office, there is often a gender segregation, as most executives and leaders are men and most lower level employees are women. This then exposes more women to the issues related to open offices. Women also often face a lack of personal space and a sense of place in their office when sharing space with men. A study done in university offices used stills from a short film titled “Grey Area” to compare women’s experiences in their offices. Many reported male coworkers invading their space and privacy, and consequently feeling like they are not important to the company and do not have ownership of their own workspaces. Studies have also shown that, while men tend to prefer a </a:t>
            </a:r>
            <a:r>
              <a:rPr lang="en" sz="1200">
                <a:solidFill>
                  <a:schemeClr val="dk1"/>
                </a:solidFill>
                <a:latin typeface="Helvetica Neue"/>
                <a:ea typeface="Helvetica Neue"/>
                <a:cs typeface="Helvetica Neue"/>
                <a:sym typeface="Helvetica Neue"/>
              </a:rPr>
              <a:t>hierarchical</a:t>
            </a:r>
            <a:r>
              <a:rPr lang="en" sz="1200">
                <a:solidFill>
                  <a:schemeClr val="dk1"/>
                </a:solidFill>
                <a:latin typeface="Helvetica Neue"/>
                <a:ea typeface="Helvetica Neue"/>
                <a:cs typeface="Helvetica Neue"/>
                <a:sym typeface="Helvetica Neue"/>
              </a:rPr>
              <a:t> office layout with finishes that reflect status and power - such as dark natural woods and leathers, women tend to prefer an equal divide of space and an office that is bright and homey.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2d677a8b07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2d677a8b07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Another issue that is faced by women is a lack of accommodations for menstruation and pumping breast milk after child birth. The US still allows for unpaid maternity leave, which often forces women to return to work earlier than expected after child birth. If they plan to breastfeed, they have to pump on a schedule in order to avoid their milk supply drying up. If lactation rooms are not provided, or if they are difficult to access and use, women have to find an alternative place to pump, which often means that they have to take time off work. For women who are menstruating, not all companies have a proper dispenser for sanitary products. In one study done in 2017, a company had provided free condoms in the men’s restroom, but did not provide a tampon dispenser until a petition was sent around the office. Afterwards, a paid dispenser was installed.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2d677a8b07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2d677a8b07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D</a:t>
            </a:r>
            <a:r>
              <a:rPr lang="en" sz="1200">
                <a:solidFill>
                  <a:schemeClr val="dk1"/>
                </a:solidFill>
                <a:latin typeface="Helvetica Neue"/>
                <a:ea typeface="Helvetica Neue"/>
                <a:cs typeface="Helvetica Neue"/>
                <a:sym typeface="Helvetica Neue"/>
              </a:rPr>
              <a:t>istractions in the office can take a major toll on employees, and are thought to be one of the main reasons women take more sick leave than men. This aligns with research that shows that overtime, noise distractions can actually lead to adverse health effects such as cardiovascular disease. It has also been found that women report more noise distractions than men do, meaning they may be more likely to suffer from these health issues. They have also reported a lack of acoustical privacy for important phone calls and sensitive meetings with staff.</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2d677a8b07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2d677a8b07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In terms of visual privacy, women tend to feel more watched in their offices than men. This causes them to be more aware of their appearance, often choosing to change how they dress to be more feminine and less visible in their environments. Women have also noted feeling insecure and uncomfortable walking into different rooms and work spaces, because they notice men looking up from their work, or pointing them out loud as they pass. Women also tend to be more aware of their position and status in the office, and what that implies for how they should present themselves and interact with others.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2d677a8b07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2d677a8b07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Lastly for my literature review, I explored how furniture design has been gendered. Modern furniture is more universal and ergonomic, but many famous pieces of furniture from the 20th century are still in production today, and older pieces of furniture are passed down from company to company. Chairs and typing desks were gendered in their size and shape because women were expected to be secretaries, and be typing for most of the day, whereas men were expected to be executives. These archetypes can be seen in the design of the Zapf executive chair compared to the Model 46 secretary chair. The Zapf is larger and allows the user to relax and lean back, whereas the Model 46 reveals more of the users body and is designed to be perched on rather than relaxed into. If a woman tried to sit in the Zapf chair, it would likely be uncomfortably large, which is in many ways a reflection of the discomfort that many women face in leadership roles.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2d677a8b07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2d677a8b07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The literature review highlights that the original goal of the open office was successful, but what is needed is more accessible and flexible areas of privacy for all employees and proper accommodations for women and their bodies.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2d677a8b07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2d677a8b07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For my research agenda, I released a survey that received 74 responses, I conducted interviews with three women from the CPL office, and did an observation of the CPL office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2d677a8b07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2d677a8b07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Based on the responses from the survey, b</a:t>
            </a:r>
            <a:r>
              <a:rPr lang="en" sz="1200">
                <a:solidFill>
                  <a:schemeClr val="dk1"/>
                </a:solidFill>
                <a:latin typeface="Helvetica Neue"/>
                <a:ea typeface="Helvetica Neue"/>
                <a:cs typeface="Helvetica Neue"/>
                <a:sym typeface="Helvetica Neue"/>
              </a:rPr>
              <a:t>oth women and men reported being exposed to excess noise in the office that is distracting. It is very clear that acoustics are a large concern for everyone in open offices. </a:t>
            </a:r>
            <a:endParaRPr sz="12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2d677a8b07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2d677a8b07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Interestingly, men more strongly disagreed with the statement regarding their visual privacy at their workstations. This differs from research that shows that women are more likely to be aware of their lack of visual privacy in all areas of the open office. However, both men and women indicated that they lack visual privacy in their workstations. </a:t>
            </a:r>
            <a:endParaRPr sz="12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2d677a8b07_0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2d677a8b07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Contrastingly, women strongly disagreed that they have enough privacy in common areas, whereas men tended to agree. This does align with research regarding women’s privacy in open offices, which indicates that women tend to be watched by men in the office as they walk main paths of travel and up and down stairs.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1602ead6a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1602ead6a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I would like to sincerely thank my three committee members, Isabella, Courtney, and Kelley, for their support over these past 9 months. It has been an honor to work with such an incredible group of women in the design industry.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2d677a8b07_0_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2d677a8b07_0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Lastly, women were more likely to disagree that they have enough private areas to take phone calls, whereas men tended to agree. This aligns with research that shows that women are less comfortable taking private phone calls in an open area, and would prefer to have private phone rooms or pods.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2d677a8b07_0_6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2d677a8b07_0_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While conducting interviews, I found that the responses I received often depended on the personality of the woman, and how long they had been working at CPL. A woman who had spent her whole career with the company, and who seemed to be more of an extrovert, felt very comfortable and happy in the open office, whereas a newer, more introverted woman noted the significant social distractions that she faced. The third interviewee was somewhere in between the first two, as she did not feel as though she needed visual privacy in order to do her work, but acknowledged that she often experiences high stress levels and wishes she could escape from distractions from technology and the neighbors of her workstation.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2d677a8b07_0_6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2d677a8b07_0_6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During my observation of the CPL office, I found that the office was very quiet, which employees seemed to be acutely aware of, as people would talk in low voices when having conversations with the people nearby them. Additionally, ambient noise such as typing, mouse clicking, doors opening, and meetings occurring in the conference rooms could be heard around the office. Visually, the workstations had partitions that were low enough to allow most people to peer over their computer screen to observe their surroundings. I quickly became aware of who was watching as I walked by, with most people looking up from their work to see who was passing.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2d677a8b07_0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2d677a8b07_0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When observing all the private offices throughout the building, it was found that nine had men working inside, nine were empty, likely due to hybrid workers, and three had women working inside. This aligns with the hierarchy of the company, as most of the senior leaders, engineers, and architects are men. For those working in the open area, teams were spread out across the building, and people were often grouped together with people from outside their teams. There was often a spillage of personal belongings and papers on the workstations, likely due to a lack of storage for the large sets of documents used by designers, architects, and engineers. One man had begun to spread papers across the floor of his workstation, as he seemed to run out of space on his desk. There were two lactation rooms provided for breastfeeding women, seen in the right image, although they were both used mostly for storage, rather than as a comfortable room to escape and have some privacy.</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2d677a8b07_0_8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2d677a8b07_0_8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To conclude, my research agenda findings emphasized the fact that both men and women experience negative </a:t>
            </a:r>
            <a:r>
              <a:rPr lang="en"/>
              <a:t>effects</a:t>
            </a:r>
            <a:r>
              <a:rPr lang="en"/>
              <a:t> from open office layouts, which </a:t>
            </a:r>
            <a:r>
              <a:rPr lang="en"/>
              <a:t>indicates</a:t>
            </a:r>
            <a:r>
              <a:rPr lang="en"/>
              <a:t> that addressing the problems that women face would positively affect everyone in the office. My two greatest takeaways from the survey and site visit is the distractions are most </a:t>
            </a:r>
            <a:r>
              <a:rPr lang="en"/>
              <a:t>prevalent</a:t>
            </a:r>
            <a:r>
              <a:rPr lang="en"/>
              <a:t> in large spans of open office and that corridors are too public, which causes women to feel watched.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69f50ab65c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69f50ab65c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Moving on to my creative agenda proposal, I decided to design a prototypical office for a small architecture firm with 8 employees. I also decided to </a:t>
            </a:r>
            <a:r>
              <a:rPr lang="en"/>
              <a:t>employ</a:t>
            </a:r>
            <a:r>
              <a:rPr lang="en"/>
              <a:t> an activity-based layout, which allows workers to choose where they want to work on any given day, and is designed to support the various functions of an office. This is inspired by the original concept of an open office, which </a:t>
            </a:r>
            <a:r>
              <a:rPr lang="en"/>
              <a:t>inspired collaboration and flexibility.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fea589e982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1fea589e982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My final design is based on the concept of transparency, translucency, and opaqueness and the corresponding areas that are public, semi-private, and private.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96db2304e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96db2304e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These images reflect the idea of this concept, with transparent areas having the least amount of visual privacy and the </a:t>
            </a:r>
            <a:r>
              <a:rPr lang="en"/>
              <a:t>opaque</a:t>
            </a:r>
            <a:r>
              <a:rPr lang="en"/>
              <a:t> areas being more fully enclosed.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fc90dcaf9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fc90dcaf9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An </a:t>
            </a:r>
            <a:r>
              <a:rPr lang="en"/>
              <a:t>architecture</a:t>
            </a:r>
            <a:r>
              <a:rPr lang="en"/>
              <a:t> firm working in an open office would most likely employ this hierarchical divide of space, with the higher-ups having private offices with a large amount of space, storage, and higher-end </a:t>
            </a:r>
            <a:r>
              <a:rPr lang="en"/>
              <a:t>furniture</a:t>
            </a:r>
            <a:r>
              <a:rPr lang="en"/>
              <a:t>. However, the lower an employee is in the structure, the more likely they would be to be placed in the open, be exposed to more distractions, and have to use furniture that does not best suit their bodies or the work that they do.</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fc90dcaf9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fc90dcaf9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In an activity-based office layout, everyone is given the same workspace </a:t>
            </a:r>
            <a:r>
              <a:rPr lang="en"/>
              <a:t>opportunities</a:t>
            </a:r>
            <a:r>
              <a:rPr lang="en"/>
              <a:t>, no matter their status in the organization. This layout also emphasizes ancillary spaces, such as areas for creative group work and private phone pods.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69f50ab65c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69f50ab65c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Here is a brief summary of everything I will be presenting today, starting with an explanation of my research question, before delving into the three sections of this capstone: the literature review, research agenda, and creative agenda.</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fea589e982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1fea589e982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The proposed floor plan is 3,420 square feet and is on the second floor of a two story office building.</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fea589e982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fea589e982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These sections show the main entrance doorway as well as the windows that run along three of the four walls of the office space.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016a459c2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016a459c2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Space planning began with an understanding of what was needed for an </a:t>
            </a:r>
            <a:r>
              <a:rPr lang="en"/>
              <a:t>architecture</a:t>
            </a:r>
            <a:r>
              <a:rPr lang="en"/>
              <a:t> firm in an activity-based layout, and then dividing these spaces by their level of privacy requirements. Some notable spaces that were included are a group drafting area and sample library, wellness rooms, and a personal storage area - which is essential in an activity-based layout, as people are not given personal workstations with storage for their belongings.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02696e12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02696e12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These spaces were then given more detailed programming </a:t>
            </a:r>
            <a:r>
              <a:rPr lang="en"/>
              <a:t>requirements</a:t>
            </a:r>
            <a:r>
              <a:rPr lang="en"/>
              <a:t>, included estimated </a:t>
            </a:r>
            <a:r>
              <a:rPr lang="en"/>
              <a:t>square footage allotments, and furniture and equipment needs.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016a459c2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016a459c2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Bubble diagrams were then made in order to begin the exploration of space. This final bubble diagram </a:t>
            </a:r>
            <a:r>
              <a:rPr lang="en"/>
              <a:t>begins to highlight important adjacencies.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016a459c2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016a459c2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This layout is </a:t>
            </a:r>
            <a:r>
              <a:rPr lang="en"/>
              <a:t>purposely</a:t>
            </a:r>
            <a:r>
              <a:rPr lang="en"/>
              <a:t> zoned into </a:t>
            </a:r>
            <a:r>
              <a:rPr lang="en"/>
              <a:t>different</a:t>
            </a:r>
            <a:r>
              <a:rPr lang="en"/>
              <a:t> areas based on function and privacy. For example, the person care areas are grouped together in order to minimize sight lines. Because one of the main goals was to allow corridors to be private, a central, private zone was established in the center of the building, in order to allow all surrounding areas to remain more private. Lastly, the more loud and busy areas of the building were grouped together to consolidate noise.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1602ead6a9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1602ead6a9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The bubble diagrams were then translated into 2D and 3D block diagrams to </a:t>
            </a:r>
            <a:r>
              <a:rPr lang="en"/>
              <a:t>establish</a:t>
            </a:r>
            <a:r>
              <a:rPr lang="en"/>
              <a:t> sizing and paths of travel.</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1602ead6a9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1602ead6a9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These 3D </a:t>
            </a:r>
            <a:r>
              <a:rPr lang="en"/>
              <a:t>axonometric</a:t>
            </a:r>
            <a:r>
              <a:rPr lang="en"/>
              <a:t> blocks represent the various levels of privacy of the spaces. The more transparent and shorter the blocks are, the more public the space would be. This is to represent the fact that the more public a space is, the less likely it is to be enclosed by full height </a:t>
            </a:r>
            <a:r>
              <a:rPr lang="en"/>
              <a:t>partitions</a:t>
            </a:r>
            <a:r>
              <a:rPr lang="en"/>
              <a:t> like a private space would be.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1602ead6a9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21602ead6a9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The final floor plan includes 3 private offices, 2 Framery phone booths, 5 semi-private workstations, and 1 large drafting and group work area that fits everyone in the company, plus space for guests. One of the framery pods used is a single phone or office pod, and the other is a slightly larger model with soft seating and a center table, which could be used for small meetings or private work. There are two private bathrooms with free sanitary product dispensers, and two wellness rooms with all the equipment necessary for the rooms to be used as </a:t>
            </a:r>
            <a:r>
              <a:rPr lang="en"/>
              <a:t>lactation rooms if needed. These self-care areas have their own private corridor that is adjacent to the storage lockers, so if anyone were to need to retrieve a personal belonging before using the toilet room or wellness room, they would have maximized visual privacy. Lastly, there are three task chairs used in the various different work areas: </a:t>
            </a:r>
            <a:r>
              <a:rPr lang="en">
                <a:solidFill>
                  <a:schemeClr val="dk1"/>
                </a:solidFill>
                <a:latin typeface="Helvetica Neue"/>
                <a:ea typeface="Helvetica Neue"/>
                <a:cs typeface="Helvetica Neue"/>
                <a:sym typeface="Helvetica Neue"/>
              </a:rPr>
              <a:t>the Herman Miller Aeron, the Herman Miller Embody, and the Knoll Life. All three are highly ergonomic and adjustable. The goal is to allow employees to move the chairs as they please in order to allow everyone to sit in the chair that best suits their bodies and needs.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1602ead6a9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21602ead6a9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The RCP includes various felt baffles and clouds which will be seen shortly in the renders. These were used in order to control acoustics in some of the more open areas, in order to minimize distractions and stress.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fea589e982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fea589e982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The question I’m investigating is: How can human-centered design improve the equity of corporate offices, through the lens of womens’ wellbeing?</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2d677a8b07_0_8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2d677a8b07_0_8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We begin at the entrance of the office. An employee can enter with swipe access, and any guests or </a:t>
            </a:r>
            <a:r>
              <a:rPr lang="en"/>
              <a:t>deliveries</a:t>
            </a:r>
            <a:r>
              <a:rPr lang="en"/>
              <a:t> can contact employees on a device directly </a:t>
            </a:r>
            <a:r>
              <a:rPr lang="en"/>
              <a:t>outside</a:t>
            </a:r>
            <a:r>
              <a:rPr lang="en"/>
              <a:t> the main entrance. When you first enter you are encountered with a quote from one of the most famous female designers in history - Florence Knoll. The quote reads “good design is good business”. This concept was one of many that inspired my final design - as I would </a:t>
            </a:r>
            <a:r>
              <a:rPr lang="en"/>
              <a:t>argue</a:t>
            </a:r>
            <a:r>
              <a:rPr lang="en"/>
              <a:t> that good design is </a:t>
            </a:r>
            <a:r>
              <a:rPr lang="en"/>
              <a:t>inherently</a:t>
            </a:r>
            <a:r>
              <a:rPr lang="en"/>
              <a:t> equitable.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1602ead6a9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1602ead6a9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Moving on to one of the two wellness rooms. There are windows in both rooms to allow natural light, but shade systems have been used in order to give the user </a:t>
            </a:r>
            <a:r>
              <a:rPr lang="en"/>
              <a:t>flexible</a:t>
            </a:r>
            <a:r>
              <a:rPr lang="en"/>
              <a:t> levels of privacy.</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1602ead6a9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1602ead6a9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All the private offices have glass walls in order to allow natural light into the rooms. However, unobstructed glass, or even glass with a privacy film, does not meet my concept and goals of flexible privacy and private </a:t>
            </a:r>
            <a:r>
              <a:rPr lang="en"/>
              <a:t>corridors</a:t>
            </a:r>
            <a:r>
              <a:rPr lang="en"/>
              <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2d677a8b07_0_8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2d677a8b07_0_8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To mitigate this, I have used a switch-glass </a:t>
            </a:r>
            <a:r>
              <a:rPr lang="en"/>
              <a:t>system in all glass walls of the private offices and conference room. This gives a fully opaque effect, allowing users, and people walking through corridors, the highest level of privacy, while also remaining flexible.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1602ead6a9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1602ead6a9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The semi-private workstations are constructed of the Herman-Miller Action Office system, which was one of the first systems ever used in open offices. </a:t>
            </a:r>
            <a:r>
              <a:rPr lang="en">
                <a:solidFill>
                  <a:schemeClr val="dk1"/>
                </a:solidFill>
                <a:latin typeface="Helvetica Neue"/>
                <a:ea typeface="Helvetica Neue"/>
                <a:cs typeface="Helvetica Neue"/>
                <a:sym typeface="Helvetica Neue"/>
              </a:rPr>
              <a:t>Over this area there is a hanging plant display. The system uses Biotile and ceiling mounted irrigation systems to keep the plants alive with minimal care needed. </a:t>
            </a:r>
            <a:r>
              <a:rPr lang="en">
                <a:solidFill>
                  <a:schemeClr val="dk1"/>
                </a:solidFill>
                <a:latin typeface="Helvetica Neue"/>
                <a:ea typeface="Helvetica Neue"/>
                <a:cs typeface="Helvetica Neue"/>
                <a:sym typeface="Helvetica Neue"/>
              </a:rPr>
              <a:t>Because</a:t>
            </a:r>
            <a:r>
              <a:rPr lang="en">
                <a:solidFill>
                  <a:schemeClr val="dk1"/>
                </a:solidFill>
                <a:latin typeface="Helvetica Neue"/>
                <a:ea typeface="Helvetica Neue"/>
                <a:cs typeface="Helvetica Neue"/>
                <a:sym typeface="Helvetica Neue"/>
              </a:rPr>
              <a:t> one of my goals was to design an alternative to a “neutral”, masculine oriented office, I wanted to introduce biophilia and bright colors that are mixes of traditionally masculine and feminine tastes. This plant system brings in that “homey” feel that women crave in an office setting, and also functions are a great sound absorber in the more open area.</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2d677a8b07_0_8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2d677a8b07_0_8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Here is another look at this space and the small seating area that is included at the other end of the workstations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2d677a8b07_0_8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2d677a8b07_0_8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Moving onto the drafting area and sample library, this is the most public area in the design. Because so much space is required to build physical models, store and display project samples, and spread out scaled drawings, I wanted to give a lot of surface area to this space. Additionally, I wanted to consider the level of noise in this area. In order to dampen distracting noise, felt system </a:t>
            </a:r>
            <a:r>
              <a:rPr lang="en"/>
              <a:t>surround</a:t>
            </a:r>
            <a:r>
              <a:rPr lang="en"/>
              <a:t> the area. One of these </a:t>
            </a:r>
            <a:r>
              <a:rPr lang="en"/>
              <a:t>system are ceiling mounted, movable felt panels, which allow for further flexibility when it comes to the level of privacy that is wanted by the users.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2d677a8b07_0_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2d677a8b07_0_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On the opposite wall is more felt system, including standard felt wallcoverings and felt wall panels. The wallcovering also serves as a pinup spot for anything that might be displayed. The </a:t>
            </a:r>
            <a:r>
              <a:rPr lang="en"/>
              <a:t>sample</a:t>
            </a:r>
            <a:r>
              <a:rPr lang="en"/>
              <a:t> library features several </a:t>
            </a:r>
            <a:r>
              <a:rPr lang="en"/>
              <a:t>different</a:t>
            </a:r>
            <a:r>
              <a:rPr lang="en"/>
              <a:t> storage options and work surfaces for display.</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1602ead6a9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21602ead6a9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Lastly, I’ll briefly show the kitchenette and conference room. Both these areas were less of a focus for my concept and design, but they still reflect the aesthetics I had chosen for the final design.</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2d677a8b07_0_8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2d677a8b07_0_8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2d677a8b0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2d677a8b0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My topic and research is significant, especially now, because there are more women working than ever before, and there are more women-owned businesses and female CEOs. It’s also important regarding companies who are trying to get employees back into the office after COVID-19. People are less likely to want to work in person if their office is not comfortable or well designed. Lastly, universal design, which is a concept in design about how to make spaces accessible to all people, no matter their age, gender, disability, or other factors, includes a principle regarding equitable use and how spaces should be able to be used by all people equally.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2e6f42573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2e6f42573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While the focus of this capstone project was on a small scale office proposal, many of the same techniques can be applied to large office spaces. While a full activity-based layout may not work best for the function of a large company, teams can be grouped together with different areas for working both in groups and individually. In this arrangement, office communication will be fostered amongst team members working in close proximity, but people will still be able to choose what level of privacy they want on a daily basis. Other important considerations include the level of noise in open areas of the office, sight lines in public corridors, and the inclusion of wellness and lactation rooms. The final proposal includes all of these considerations, but on a smaller scale, in order to foster comfort, and the subsequent productivity, of women in the office.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2d677a8b07_0_8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22d677a8b07_0_8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As I wrap up, I will play this short walk-through animation. Thank you so much for listening, and I’m happy to answer any questions.</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2d677a8b07_0_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2d677a8b07_0_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169f50ab65c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169f50ab65c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2d677a8b0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2d677a8b0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As I began the research for my topic, it became clear that open office layouts were the main contributors to the discomfort and distractions that women face in the office. My hypothesis was that women are more greatly impacted by the negative effects of office design than men are, and that using human centered design will help mitigate these issues.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2d677a8b0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2d677a8b0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Due to time constraints, I will be focusing on the literature review topics that are in bold, as they are the most impactful in my final creative agenda proposal.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2d677a8b0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2d677a8b0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In order to give some context, </a:t>
            </a:r>
            <a:r>
              <a:rPr lang="en" sz="1200">
                <a:solidFill>
                  <a:schemeClr val="dk1"/>
                </a:solidFill>
                <a:latin typeface="Helvetica Neue"/>
                <a:ea typeface="Helvetica Neue"/>
                <a:cs typeface="Helvetica Neue"/>
                <a:sym typeface="Helvetica Neue"/>
              </a:rPr>
              <a:t>I am studying open offices, which is a type of office layout that places all or most employees in an open area with or without partitions.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2d677a8b07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2d677a8b07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Open offices developed from two different styles of office layout: office landscaping and the Herman Miller action office. Office landscaping involved an irregular layout based on the communication patterns in the office, with teams being paired together in pods. The Herman Miller action office employed a more uniform layout, with modular workstations that allowed employees to customize how they worked. When these two concepts were combined, open offices were more efficient, did not use a traditional hierarchical layout, and allowed for greater collaboration. Unfortunately, open offices began to be used to save money, and executives continued to demand private offices. The use of technology also diminished many of the modular aspects of the workstations. Currently, open offices do not follow the original goal of the layout, which was to give every worker, no matter their status, an equal workspace.</a:t>
            </a:r>
            <a:endParaRPr sz="12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12.jpg"/><Relationship Id="rId5" Type="http://schemas.openxmlformats.org/officeDocument/2006/relationships/image" Target="../media/image3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9.jpg"/><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2.jpg"/><Relationship Id="rId4" Type="http://schemas.openxmlformats.org/officeDocument/2006/relationships/image" Target="../media/image45.jpg"/><Relationship Id="rId5" Type="http://schemas.openxmlformats.org/officeDocument/2006/relationships/image" Target="../media/image4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hyperlink" Target="http://drive.google.com/file/d/1wclxljn3VBByzxDG4_LcIqmrsiFxvijx/view" TargetMode="External"/><Relationship Id="rId4" Type="http://schemas.openxmlformats.org/officeDocument/2006/relationships/image" Target="../media/image4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 name="Shape 53"/>
        <p:cNvGrpSpPr/>
        <p:nvPr/>
      </p:nvGrpSpPr>
      <p:grpSpPr>
        <a:xfrm>
          <a:off x="0" y="0"/>
          <a:ext cx="0" cy="0"/>
          <a:chOff x="0" y="0"/>
          <a:chExt cx="0" cy="0"/>
        </a:xfrm>
      </p:grpSpPr>
      <p:sp>
        <p:nvSpPr>
          <p:cNvPr id="54" name="Google Shape;54;p13"/>
          <p:cNvSpPr txBox="1"/>
          <p:nvPr/>
        </p:nvSpPr>
        <p:spPr>
          <a:xfrm>
            <a:off x="904375" y="553150"/>
            <a:ext cx="4555800" cy="2499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rgbClr val="0C343D"/>
                </a:solidFill>
                <a:latin typeface="Helvetica Neue"/>
                <a:ea typeface="Helvetica Neue"/>
                <a:cs typeface="Helvetica Neue"/>
                <a:sym typeface="Helvetica Neue"/>
              </a:rPr>
              <a:t>Investigating Equitable Office Design:</a:t>
            </a:r>
            <a:endParaRPr b="1" sz="3000">
              <a:solidFill>
                <a:srgbClr val="0C343D"/>
              </a:solidFill>
              <a:latin typeface="Helvetica Neue"/>
              <a:ea typeface="Helvetica Neue"/>
              <a:cs typeface="Helvetica Neue"/>
              <a:sym typeface="Helvetica Neue"/>
            </a:endParaRPr>
          </a:p>
          <a:p>
            <a:pPr indent="0" lvl="0" marL="0" rtl="0" algn="l">
              <a:spcBef>
                <a:spcPts val="0"/>
              </a:spcBef>
              <a:spcAft>
                <a:spcPts val="0"/>
              </a:spcAft>
              <a:buNone/>
            </a:pPr>
            <a:r>
              <a:t/>
            </a:r>
            <a:endParaRPr b="1" sz="1000">
              <a:solidFill>
                <a:srgbClr val="A83B28"/>
              </a:solidFill>
              <a:latin typeface="Helvetica Neue"/>
              <a:ea typeface="Helvetica Neue"/>
              <a:cs typeface="Helvetica Neue"/>
              <a:sym typeface="Helvetica Neue"/>
            </a:endParaRPr>
          </a:p>
          <a:p>
            <a:pPr indent="0" lvl="0" marL="0" rtl="0" algn="l">
              <a:spcBef>
                <a:spcPts val="0"/>
              </a:spcBef>
              <a:spcAft>
                <a:spcPts val="0"/>
              </a:spcAft>
              <a:buNone/>
            </a:pPr>
            <a:r>
              <a:rPr lang="en" sz="1800">
                <a:solidFill>
                  <a:srgbClr val="45818E"/>
                </a:solidFill>
                <a:latin typeface="Helvetica Neue"/>
                <a:ea typeface="Helvetica Neue"/>
                <a:cs typeface="Helvetica Neue"/>
                <a:sym typeface="Helvetica Neue"/>
              </a:rPr>
              <a:t>Addressing Women’s Wellness in the Corporate Office through Human-Centered Design to Improve the Quality of Life for all Employees</a:t>
            </a:r>
            <a:endParaRPr sz="1800">
              <a:solidFill>
                <a:srgbClr val="45818E"/>
              </a:solidFill>
              <a:latin typeface="Helvetica Neue"/>
              <a:ea typeface="Helvetica Neue"/>
              <a:cs typeface="Helvetica Neue"/>
              <a:sym typeface="Helvetica Neue"/>
            </a:endParaRPr>
          </a:p>
        </p:txBody>
      </p:sp>
      <p:sp>
        <p:nvSpPr>
          <p:cNvPr id="55" name="Google Shape;55;p13"/>
          <p:cNvSpPr txBox="1"/>
          <p:nvPr/>
        </p:nvSpPr>
        <p:spPr>
          <a:xfrm>
            <a:off x="904375" y="3423175"/>
            <a:ext cx="3441900" cy="90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232F30"/>
                </a:solidFill>
                <a:latin typeface="Helvetica Neue"/>
                <a:ea typeface="Helvetica Neue"/>
                <a:cs typeface="Helvetica Neue"/>
                <a:sym typeface="Helvetica Neue"/>
              </a:rPr>
              <a:t>Final Defense</a:t>
            </a:r>
            <a:endParaRPr>
              <a:solidFill>
                <a:srgbClr val="232F30"/>
              </a:solidFill>
              <a:latin typeface="Helvetica Neue"/>
              <a:ea typeface="Helvetica Neue"/>
              <a:cs typeface="Helvetica Neue"/>
              <a:sym typeface="Helvetica Neue"/>
            </a:endParaRPr>
          </a:p>
          <a:p>
            <a:pPr indent="0" lvl="0" marL="0" rtl="0" algn="l">
              <a:spcBef>
                <a:spcPts val="0"/>
              </a:spcBef>
              <a:spcAft>
                <a:spcPts val="0"/>
              </a:spcAft>
              <a:buNone/>
            </a:pPr>
            <a:r>
              <a:rPr lang="en">
                <a:solidFill>
                  <a:srgbClr val="232F30"/>
                </a:solidFill>
                <a:latin typeface="Helvetica Neue"/>
                <a:ea typeface="Helvetica Neue"/>
                <a:cs typeface="Helvetica Neue"/>
                <a:sym typeface="Helvetica Neue"/>
              </a:rPr>
              <a:t>Jacqueline Collins</a:t>
            </a:r>
            <a:endParaRPr>
              <a:solidFill>
                <a:srgbClr val="232F30"/>
              </a:solidFill>
              <a:latin typeface="Helvetica Neue"/>
              <a:ea typeface="Helvetica Neue"/>
              <a:cs typeface="Helvetica Neue"/>
              <a:sym typeface="Helvetica Neue"/>
            </a:endParaRPr>
          </a:p>
          <a:p>
            <a:pPr indent="0" lvl="0" marL="0" rtl="0" algn="l">
              <a:spcBef>
                <a:spcPts val="0"/>
              </a:spcBef>
              <a:spcAft>
                <a:spcPts val="0"/>
              </a:spcAft>
              <a:buNone/>
            </a:pPr>
            <a:r>
              <a:rPr lang="en">
                <a:solidFill>
                  <a:srgbClr val="232F30"/>
                </a:solidFill>
                <a:latin typeface="Helvetica Neue"/>
                <a:ea typeface="Helvetica Neue"/>
                <a:cs typeface="Helvetica Neue"/>
                <a:sym typeface="Helvetica Neue"/>
              </a:rPr>
              <a:t>Rochester Institute of Technology</a:t>
            </a:r>
            <a:endParaRPr>
              <a:solidFill>
                <a:srgbClr val="232F30"/>
              </a:solidFill>
              <a:latin typeface="Helvetica Neue"/>
              <a:ea typeface="Helvetica Neue"/>
              <a:cs typeface="Helvetica Neue"/>
              <a:sym typeface="Helvetica Neue"/>
            </a:endParaRPr>
          </a:p>
          <a:p>
            <a:pPr indent="0" lvl="0" marL="0" rtl="0" algn="l">
              <a:spcBef>
                <a:spcPts val="0"/>
              </a:spcBef>
              <a:spcAft>
                <a:spcPts val="0"/>
              </a:spcAft>
              <a:buNone/>
            </a:pPr>
            <a:r>
              <a:rPr lang="en">
                <a:solidFill>
                  <a:srgbClr val="232F30"/>
                </a:solidFill>
                <a:latin typeface="Helvetica Neue"/>
                <a:ea typeface="Helvetica Neue"/>
                <a:cs typeface="Helvetica Neue"/>
                <a:sym typeface="Helvetica Neue"/>
              </a:rPr>
              <a:t>INDE 2023</a:t>
            </a:r>
            <a:endParaRPr>
              <a:solidFill>
                <a:srgbClr val="232F30"/>
              </a:solidFill>
              <a:latin typeface="Helvetica Neue"/>
              <a:ea typeface="Helvetica Neue"/>
              <a:cs typeface="Helvetica Neue"/>
              <a:sym typeface="Helvetica Neue"/>
            </a:endParaRPr>
          </a:p>
        </p:txBody>
      </p:sp>
      <p:sp>
        <p:nvSpPr>
          <p:cNvPr id="56" name="Google Shape;56;p13"/>
          <p:cNvSpPr/>
          <p:nvPr/>
        </p:nvSpPr>
        <p:spPr>
          <a:xfrm>
            <a:off x="0" y="0"/>
            <a:ext cx="480600" cy="51435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3C1C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5" name="Shape 155"/>
        <p:cNvGrpSpPr/>
        <p:nvPr/>
      </p:nvGrpSpPr>
      <p:grpSpPr>
        <a:xfrm>
          <a:off x="0" y="0"/>
          <a:ext cx="0" cy="0"/>
          <a:chOff x="0" y="0"/>
          <a:chExt cx="0" cy="0"/>
        </a:xfrm>
      </p:grpSpPr>
      <p:sp>
        <p:nvSpPr>
          <p:cNvPr id="156" name="Google Shape;156;p22"/>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157" name="Google Shape;157;p22"/>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158" name="Google Shape;158;p22"/>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Spatial Organization and Aesthetics</a:t>
            </a:r>
            <a:endParaRPr b="1" sz="2800">
              <a:solidFill>
                <a:srgbClr val="0C343D"/>
              </a:solidFill>
              <a:latin typeface="Helvetica Neue"/>
              <a:ea typeface="Helvetica Neue"/>
              <a:cs typeface="Helvetica Neue"/>
              <a:sym typeface="Helvetica Neue"/>
            </a:endParaRPr>
          </a:p>
        </p:txBody>
      </p:sp>
      <p:sp>
        <p:nvSpPr>
          <p:cNvPr id="159" name="Google Shape;159;p22"/>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7</a:t>
            </a:r>
            <a:endParaRPr b="1" sz="1800">
              <a:solidFill>
                <a:srgbClr val="76A5AF"/>
              </a:solidFill>
              <a:latin typeface="Helvetica Neue"/>
              <a:ea typeface="Helvetica Neue"/>
              <a:cs typeface="Helvetica Neue"/>
              <a:sym typeface="Helvetica Neue"/>
            </a:endParaRPr>
          </a:p>
        </p:txBody>
      </p:sp>
      <p:sp>
        <p:nvSpPr>
          <p:cNvPr id="160" name="Google Shape;160;p22"/>
          <p:cNvSpPr txBox="1"/>
          <p:nvPr/>
        </p:nvSpPr>
        <p:spPr>
          <a:xfrm>
            <a:off x="0" y="218388"/>
            <a:ext cx="2210100" cy="307800"/>
          </a:xfrm>
          <a:prstGeom prst="rect">
            <a:avLst/>
          </a:prstGeom>
          <a:noFill/>
          <a:ln>
            <a:noFill/>
          </a:ln>
        </p:spPr>
        <p:txBody>
          <a:bodyPr anchorCtr="0" anchor="t" bIns="91425" lIns="91425" spcFirstLastPara="1" rIns="91425" wrap="square" tIns="91425">
            <a:spAutoFit/>
          </a:bodyPr>
          <a:lstStyle/>
          <a:p>
            <a:pPr indent="0" lvl="0" marL="0" rtl="0" algn="just">
              <a:lnSpc>
                <a:spcPct val="200000"/>
              </a:lnSpc>
              <a:spcBef>
                <a:spcPts val="0"/>
              </a:spcBef>
              <a:spcAft>
                <a:spcPts val="0"/>
              </a:spcAft>
              <a:buNone/>
            </a:pPr>
            <a:r>
              <a:rPr lang="en" sz="800">
                <a:solidFill>
                  <a:srgbClr val="0C343D"/>
                </a:solidFill>
                <a:latin typeface="Helvetica Neue"/>
                <a:ea typeface="Helvetica Neue"/>
                <a:cs typeface="Helvetica Neue"/>
                <a:sym typeface="Helvetica Neue"/>
              </a:rPr>
              <a:t>Wasserman</a:t>
            </a:r>
            <a:endParaRPr sz="800">
              <a:solidFill>
                <a:srgbClr val="0C343D"/>
              </a:solidFill>
              <a:latin typeface="Helvetica Neue"/>
              <a:ea typeface="Helvetica Neue"/>
              <a:cs typeface="Helvetica Neue"/>
              <a:sym typeface="Helvetica Neue"/>
            </a:endParaRPr>
          </a:p>
        </p:txBody>
      </p:sp>
      <p:pic>
        <p:nvPicPr>
          <p:cNvPr id="161" name="Google Shape;161;p22"/>
          <p:cNvPicPr preferRelativeResize="0"/>
          <p:nvPr/>
        </p:nvPicPr>
        <p:blipFill>
          <a:blip r:embed="rId3">
            <a:alphaModFix/>
          </a:blip>
          <a:stretch>
            <a:fillRect/>
          </a:stretch>
        </p:blipFill>
        <p:spPr>
          <a:xfrm>
            <a:off x="1975725" y="1096338"/>
            <a:ext cx="5192400" cy="3421200"/>
          </a:xfrm>
          <a:prstGeom prst="roundRect">
            <a:avLst>
              <a:gd fmla="val 16667" name="adj"/>
            </a:avLst>
          </a:prstGeom>
          <a:noFill/>
          <a:ln>
            <a:noFill/>
          </a:ln>
        </p:spPr>
      </p:pic>
      <p:sp>
        <p:nvSpPr>
          <p:cNvPr id="162" name="Google Shape;162;p22"/>
          <p:cNvSpPr txBox="1"/>
          <p:nvPr/>
        </p:nvSpPr>
        <p:spPr>
          <a:xfrm>
            <a:off x="0" y="0"/>
            <a:ext cx="2210100" cy="307800"/>
          </a:xfrm>
          <a:prstGeom prst="rect">
            <a:avLst/>
          </a:prstGeom>
          <a:noFill/>
          <a:ln>
            <a:noFill/>
          </a:ln>
        </p:spPr>
        <p:txBody>
          <a:bodyPr anchorCtr="0" anchor="t" bIns="91425" lIns="91425" spcFirstLastPara="1" rIns="91425" wrap="square" tIns="91425">
            <a:spAutoFit/>
          </a:bodyPr>
          <a:lstStyle/>
          <a:p>
            <a:pPr indent="0" lvl="0" marL="0" rtl="0" algn="just">
              <a:lnSpc>
                <a:spcPct val="200000"/>
              </a:lnSpc>
              <a:spcBef>
                <a:spcPts val="0"/>
              </a:spcBef>
              <a:spcAft>
                <a:spcPts val="0"/>
              </a:spcAft>
              <a:buNone/>
            </a:pPr>
            <a:r>
              <a:rPr lang="en" sz="800">
                <a:solidFill>
                  <a:srgbClr val="0C343D"/>
                </a:solidFill>
                <a:latin typeface="Helvetica Neue"/>
                <a:ea typeface="Helvetica Neue"/>
                <a:cs typeface="Helvetica Neue"/>
                <a:sym typeface="Helvetica Neue"/>
              </a:rPr>
              <a:t>Tyler and Cohen</a:t>
            </a:r>
            <a:endParaRPr sz="800">
              <a:solidFill>
                <a:srgbClr val="0C343D"/>
              </a:solidFill>
              <a:latin typeface="Helvetica Neue"/>
              <a:ea typeface="Helvetica Neue"/>
              <a:cs typeface="Helvetica Neue"/>
              <a:sym typeface="Helvetica Neue"/>
            </a:endParaRPr>
          </a:p>
        </p:txBody>
      </p:sp>
      <p:sp>
        <p:nvSpPr>
          <p:cNvPr id="163" name="Google Shape;163;p22"/>
          <p:cNvSpPr txBox="1"/>
          <p:nvPr/>
        </p:nvSpPr>
        <p:spPr>
          <a:xfrm>
            <a:off x="3312513" y="4517545"/>
            <a:ext cx="2518800" cy="42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0C343D"/>
                </a:solidFill>
                <a:latin typeface="Helvetica Neue"/>
                <a:ea typeface="Helvetica Neue"/>
                <a:cs typeface="Helvetica Neue"/>
                <a:sym typeface="Helvetica Neue"/>
              </a:rPr>
              <a:t>Stills from “Grey Area”</a:t>
            </a:r>
            <a:endParaRPr sz="1200">
              <a:solidFill>
                <a:srgbClr val="0C343D"/>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sp>
        <p:nvSpPr>
          <p:cNvPr id="168" name="Google Shape;168;p23"/>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169" name="Google Shape;169;p23"/>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170" name="Google Shape;170;p23"/>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Mothers and Menstruating Women</a:t>
            </a:r>
            <a:endParaRPr b="1" sz="2800">
              <a:solidFill>
                <a:srgbClr val="0C343D"/>
              </a:solidFill>
              <a:latin typeface="Helvetica Neue"/>
              <a:ea typeface="Helvetica Neue"/>
              <a:cs typeface="Helvetica Neue"/>
              <a:sym typeface="Helvetica Neue"/>
            </a:endParaRPr>
          </a:p>
        </p:txBody>
      </p:sp>
      <p:sp>
        <p:nvSpPr>
          <p:cNvPr id="171" name="Google Shape;171;p23"/>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8</a:t>
            </a:r>
            <a:endParaRPr b="1" sz="1800">
              <a:solidFill>
                <a:srgbClr val="76A5AF"/>
              </a:solidFill>
              <a:latin typeface="Helvetica Neue"/>
              <a:ea typeface="Helvetica Neue"/>
              <a:cs typeface="Helvetica Neue"/>
              <a:sym typeface="Helvetica Neue"/>
            </a:endParaRPr>
          </a:p>
        </p:txBody>
      </p:sp>
      <p:sp>
        <p:nvSpPr>
          <p:cNvPr id="172" name="Google Shape;172;p23"/>
          <p:cNvSpPr txBox="1"/>
          <p:nvPr/>
        </p:nvSpPr>
        <p:spPr>
          <a:xfrm>
            <a:off x="0" y="218388"/>
            <a:ext cx="2210100" cy="307800"/>
          </a:xfrm>
          <a:prstGeom prst="rect">
            <a:avLst/>
          </a:prstGeom>
          <a:noFill/>
          <a:ln>
            <a:noFill/>
          </a:ln>
        </p:spPr>
        <p:txBody>
          <a:bodyPr anchorCtr="0" anchor="t" bIns="91425" lIns="91425" spcFirstLastPara="1" rIns="91425" wrap="square" tIns="91425">
            <a:spAutoFit/>
          </a:bodyPr>
          <a:lstStyle/>
          <a:p>
            <a:pPr indent="0" lvl="0" marL="0" rtl="0" algn="just">
              <a:lnSpc>
                <a:spcPct val="200000"/>
              </a:lnSpc>
              <a:spcBef>
                <a:spcPts val="0"/>
              </a:spcBef>
              <a:spcAft>
                <a:spcPts val="0"/>
              </a:spcAft>
              <a:buNone/>
            </a:pPr>
            <a:r>
              <a:rPr lang="en" sz="800">
                <a:solidFill>
                  <a:srgbClr val="0C343D"/>
                </a:solidFill>
                <a:latin typeface="Helvetica Neue"/>
                <a:ea typeface="Helvetica Neue"/>
                <a:cs typeface="Helvetica Neue"/>
                <a:sym typeface="Helvetica Neue"/>
              </a:rPr>
              <a:t>Johnson and Salpini</a:t>
            </a:r>
            <a:endParaRPr sz="800">
              <a:solidFill>
                <a:srgbClr val="0C343D"/>
              </a:solidFill>
              <a:latin typeface="Helvetica Neue"/>
              <a:ea typeface="Helvetica Neue"/>
              <a:cs typeface="Helvetica Neue"/>
              <a:sym typeface="Helvetica Neue"/>
            </a:endParaRPr>
          </a:p>
        </p:txBody>
      </p:sp>
      <p:sp>
        <p:nvSpPr>
          <p:cNvPr id="173" name="Google Shape;173;p23"/>
          <p:cNvSpPr txBox="1"/>
          <p:nvPr/>
        </p:nvSpPr>
        <p:spPr>
          <a:xfrm>
            <a:off x="0" y="0"/>
            <a:ext cx="2210100" cy="307800"/>
          </a:xfrm>
          <a:prstGeom prst="rect">
            <a:avLst/>
          </a:prstGeom>
          <a:noFill/>
          <a:ln>
            <a:noFill/>
          </a:ln>
        </p:spPr>
        <p:txBody>
          <a:bodyPr anchorCtr="0" anchor="t" bIns="91425" lIns="91425" spcFirstLastPara="1" rIns="91425" wrap="square" tIns="91425">
            <a:spAutoFit/>
          </a:bodyPr>
          <a:lstStyle/>
          <a:p>
            <a:pPr indent="0" lvl="0" marL="0" rtl="0" algn="just">
              <a:lnSpc>
                <a:spcPct val="200000"/>
              </a:lnSpc>
              <a:spcBef>
                <a:spcPts val="0"/>
              </a:spcBef>
              <a:spcAft>
                <a:spcPts val="0"/>
              </a:spcAft>
              <a:buNone/>
            </a:pPr>
            <a:r>
              <a:rPr lang="en" sz="800">
                <a:solidFill>
                  <a:srgbClr val="0C343D"/>
                </a:solidFill>
                <a:latin typeface="Helvetica Neue"/>
                <a:ea typeface="Helvetica Neue"/>
                <a:cs typeface="Helvetica Neue"/>
                <a:sym typeface="Helvetica Neue"/>
              </a:rPr>
              <a:t>Hirst and Schwabenland</a:t>
            </a:r>
            <a:endParaRPr sz="800">
              <a:solidFill>
                <a:srgbClr val="0C343D"/>
              </a:solidFill>
              <a:latin typeface="Helvetica Neue"/>
              <a:ea typeface="Helvetica Neue"/>
              <a:cs typeface="Helvetica Neue"/>
              <a:sym typeface="Helvetica Neue"/>
            </a:endParaRPr>
          </a:p>
        </p:txBody>
      </p:sp>
      <p:pic>
        <p:nvPicPr>
          <p:cNvPr id="174" name="Google Shape;174;p23"/>
          <p:cNvPicPr preferRelativeResize="0"/>
          <p:nvPr/>
        </p:nvPicPr>
        <p:blipFill>
          <a:blip r:embed="rId3">
            <a:alphaModFix/>
          </a:blip>
          <a:stretch>
            <a:fillRect/>
          </a:stretch>
        </p:blipFill>
        <p:spPr>
          <a:xfrm>
            <a:off x="543925" y="1078212"/>
            <a:ext cx="4870200" cy="3250800"/>
          </a:xfrm>
          <a:prstGeom prst="roundRect">
            <a:avLst>
              <a:gd fmla="val 16667" name="adj"/>
            </a:avLst>
          </a:prstGeom>
          <a:noFill/>
          <a:ln>
            <a:noFill/>
          </a:ln>
        </p:spPr>
      </p:pic>
      <p:pic>
        <p:nvPicPr>
          <p:cNvPr id="175" name="Google Shape;175;p23"/>
          <p:cNvPicPr preferRelativeResize="0"/>
          <p:nvPr/>
        </p:nvPicPr>
        <p:blipFill rotWithShape="1">
          <a:blip r:embed="rId4">
            <a:alphaModFix/>
          </a:blip>
          <a:srcRect b="0" l="40975" r="0" t="0"/>
          <a:stretch/>
        </p:blipFill>
        <p:spPr>
          <a:xfrm>
            <a:off x="5724000" y="1078213"/>
            <a:ext cx="2876100" cy="3250800"/>
          </a:xfrm>
          <a:prstGeom prst="roundRect">
            <a:avLst>
              <a:gd fmla="val 16667" name="adj"/>
            </a:avLst>
          </a:prstGeom>
          <a:noFill/>
          <a:ln>
            <a:noFill/>
          </a:ln>
        </p:spPr>
      </p:pic>
      <p:sp>
        <p:nvSpPr>
          <p:cNvPr id="176" name="Google Shape;176;p23"/>
          <p:cNvSpPr txBox="1"/>
          <p:nvPr/>
        </p:nvSpPr>
        <p:spPr>
          <a:xfrm>
            <a:off x="1719613" y="4329020"/>
            <a:ext cx="2518800" cy="42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0C343D"/>
                </a:solidFill>
                <a:latin typeface="Helvetica Neue"/>
                <a:ea typeface="Helvetica Neue"/>
                <a:cs typeface="Helvetica Neue"/>
                <a:sym typeface="Helvetica Neue"/>
              </a:rPr>
              <a:t>Lactation Rooms</a:t>
            </a:r>
            <a:endParaRPr sz="1200">
              <a:solidFill>
                <a:srgbClr val="0C343D"/>
              </a:solidFill>
              <a:latin typeface="Helvetica Neue"/>
              <a:ea typeface="Helvetica Neue"/>
              <a:cs typeface="Helvetica Neue"/>
              <a:sym typeface="Helvetica Neue"/>
            </a:endParaRPr>
          </a:p>
        </p:txBody>
      </p:sp>
      <p:sp>
        <p:nvSpPr>
          <p:cNvPr id="177" name="Google Shape;177;p23"/>
          <p:cNvSpPr txBox="1"/>
          <p:nvPr/>
        </p:nvSpPr>
        <p:spPr>
          <a:xfrm>
            <a:off x="5902638" y="4329020"/>
            <a:ext cx="2518800" cy="42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0C343D"/>
                </a:solidFill>
                <a:latin typeface="Helvetica Neue"/>
                <a:ea typeface="Helvetica Neue"/>
                <a:cs typeface="Helvetica Neue"/>
                <a:sym typeface="Helvetica Neue"/>
              </a:rPr>
              <a:t>Sanitary Dispensers</a:t>
            </a:r>
            <a:endParaRPr sz="1200">
              <a:solidFill>
                <a:srgbClr val="0C343D"/>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 name="Shape 181"/>
        <p:cNvGrpSpPr/>
        <p:nvPr/>
      </p:nvGrpSpPr>
      <p:grpSpPr>
        <a:xfrm>
          <a:off x="0" y="0"/>
          <a:ext cx="0" cy="0"/>
          <a:chOff x="0" y="0"/>
          <a:chExt cx="0" cy="0"/>
        </a:xfrm>
      </p:grpSpPr>
      <p:sp>
        <p:nvSpPr>
          <p:cNvPr id="182" name="Google Shape;182;p24"/>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9</a:t>
            </a:r>
            <a:endParaRPr b="1" sz="1800">
              <a:solidFill>
                <a:srgbClr val="76A5AF"/>
              </a:solidFill>
              <a:latin typeface="Helvetica Neue"/>
              <a:ea typeface="Helvetica Neue"/>
              <a:cs typeface="Helvetica Neue"/>
              <a:sym typeface="Helvetica Neue"/>
            </a:endParaRPr>
          </a:p>
        </p:txBody>
      </p:sp>
      <p:sp>
        <p:nvSpPr>
          <p:cNvPr id="183" name="Google Shape;183;p24"/>
          <p:cNvSpPr txBox="1"/>
          <p:nvPr/>
        </p:nvSpPr>
        <p:spPr>
          <a:xfrm>
            <a:off x="50" y="0"/>
            <a:ext cx="3000000" cy="59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solidFill>
                  <a:srgbClr val="0C343D"/>
                </a:solidFill>
                <a:latin typeface="Helvetica Neue"/>
                <a:ea typeface="Helvetica Neue"/>
                <a:cs typeface="Helvetica Neue"/>
                <a:sym typeface="Helvetica Neue"/>
              </a:rPr>
              <a:t>Bos et al.</a:t>
            </a:r>
            <a:endParaRPr sz="800">
              <a:solidFill>
                <a:srgbClr val="0C343D"/>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rPr lang="en" sz="800">
                <a:solidFill>
                  <a:srgbClr val="0C343D"/>
                </a:solidFill>
                <a:latin typeface="Helvetica Neue"/>
                <a:ea typeface="Helvetica Neue"/>
                <a:cs typeface="Helvetica Neue"/>
                <a:sym typeface="Helvetica Neue"/>
              </a:rPr>
              <a:t>Bodin Danielsson et al., “Office Type and Workplace Conflict”</a:t>
            </a:r>
            <a:endParaRPr sz="800">
              <a:solidFill>
                <a:srgbClr val="0C343D"/>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rPr lang="en" sz="800">
                <a:solidFill>
                  <a:srgbClr val="0C343D"/>
                </a:solidFill>
                <a:latin typeface="Helvetica Neue"/>
                <a:ea typeface="Helvetica Neue"/>
                <a:cs typeface="Helvetica Neue"/>
                <a:sym typeface="Helvetica Neue"/>
              </a:rPr>
              <a:t>Fried et al.</a:t>
            </a:r>
            <a:endParaRPr sz="800">
              <a:solidFill>
                <a:srgbClr val="0C343D"/>
              </a:solidFill>
              <a:latin typeface="Helvetica Neue"/>
              <a:ea typeface="Helvetica Neue"/>
              <a:cs typeface="Helvetica Neue"/>
              <a:sym typeface="Helvetica Neue"/>
            </a:endParaRPr>
          </a:p>
        </p:txBody>
      </p:sp>
      <p:sp>
        <p:nvSpPr>
          <p:cNvPr id="184" name="Google Shape;184;p24"/>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Acoustical Control</a:t>
            </a:r>
            <a:endParaRPr b="1" sz="2800">
              <a:solidFill>
                <a:srgbClr val="0C343D"/>
              </a:solidFill>
              <a:latin typeface="Helvetica Neue"/>
              <a:ea typeface="Helvetica Neue"/>
              <a:cs typeface="Helvetica Neue"/>
              <a:sym typeface="Helvetica Neue"/>
            </a:endParaRPr>
          </a:p>
        </p:txBody>
      </p:sp>
      <p:pic>
        <p:nvPicPr>
          <p:cNvPr id="185" name="Google Shape;185;p24"/>
          <p:cNvPicPr preferRelativeResize="0"/>
          <p:nvPr/>
        </p:nvPicPr>
        <p:blipFill>
          <a:blip r:embed="rId3">
            <a:alphaModFix/>
          </a:blip>
          <a:stretch>
            <a:fillRect/>
          </a:stretch>
        </p:blipFill>
        <p:spPr>
          <a:xfrm>
            <a:off x="1315350" y="1050051"/>
            <a:ext cx="6513300" cy="3663900"/>
          </a:xfrm>
          <a:prstGeom prst="roundRect">
            <a:avLst>
              <a:gd fmla="val 16667" name="adj"/>
            </a:avLst>
          </a:prstGeom>
          <a:noFill/>
          <a:ln>
            <a:noFill/>
          </a:ln>
        </p:spPr>
      </p:pic>
      <p:sp>
        <p:nvSpPr>
          <p:cNvPr id="186" name="Google Shape;186;p24"/>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187" name="Google Shape;187;p24"/>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1" name="Shape 191"/>
        <p:cNvGrpSpPr/>
        <p:nvPr/>
      </p:nvGrpSpPr>
      <p:grpSpPr>
        <a:xfrm>
          <a:off x="0" y="0"/>
          <a:ext cx="0" cy="0"/>
          <a:chOff x="0" y="0"/>
          <a:chExt cx="0" cy="0"/>
        </a:xfrm>
      </p:grpSpPr>
      <p:sp>
        <p:nvSpPr>
          <p:cNvPr id="192" name="Google Shape;192;p25"/>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10</a:t>
            </a:r>
            <a:endParaRPr b="1" sz="1800">
              <a:solidFill>
                <a:srgbClr val="76A5AF"/>
              </a:solidFill>
              <a:latin typeface="Helvetica Neue"/>
              <a:ea typeface="Helvetica Neue"/>
              <a:cs typeface="Helvetica Neue"/>
              <a:sym typeface="Helvetica Neue"/>
            </a:endParaRPr>
          </a:p>
        </p:txBody>
      </p:sp>
      <p:sp>
        <p:nvSpPr>
          <p:cNvPr id="193" name="Google Shape;193;p25"/>
          <p:cNvSpPr txBox="1"/>
          <p:nvPr/>
        </p:nvSpPr>
        <p:spPr>
          <a:xfrm>
            <a:off x="14300" y="0"/>
            <a:ext cx="13365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solidFill>
                  <a:srgbClr val="0C343D"/>
                </a:solidFill>
                <a:latin typeface="Helvetica Neue"/>
                <a:ea typeface="Helvetica Neue"/>
                <a:cs typeface="Helvetica Neue"/>
                <a:sym typeface="Helvetica Neue"/>
              </a:rPr>
              <a:t>Hirst and Schwabenland</a:t>
            </a:r>
            <a:endParaRPr sz="800">
              <a:solidFill>
                <a:srgbClr val="0C343D"/>
              </a:solidFill>
              <a:latin typeface="Helvetica Neue"/>
              <a:ea typeface="Helvetica Neue"/>
              <a:cs typeface="Helvetica Neue"/>
              <a:sym typeface="Helvetica Neue"/>
            </a:endParaRPr>
          </a:p>
        </p:txBody>
      </p:sp>
      <p:sp>
        <p:nvSpPr>
          <p:cNvPr id="194" name="Google Shape;194;p25"/>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Visual Privacy and Social Interaction</a:t>
            </a:r>
            <a:endParaRPr b="1" sz="2800">
              <a:solidFill>
                <a:srgbClr val="0C343D"/>
              </a:solidFill>
              <a:latin typeface="Helvetica Neue"/>
              <a:ea typeface="Helvetica Neue"/>
              <a:cs typeface="Helvetica Neue"/>
              <a:sym typeface="Helvetica Neue"/>
            </a:endParaRPr>
          </a:p>
        </p:txBody>
      </p:sp>
      <p:sp>
        <p:nvSpPr>
          <p:cNvPr id="195" name="Google Shape;195;p25"/>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196" name="Google Shape;196;p25"/>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pic>
        <p:nvPicPr>
          <p:cNvPr id="197" name="Google Shape;197;p25"/>
          <p:cNvPicPr preferRelativeResize="0"/>
          <p:nvPr/>
        </p:nvPicPr>
        <p:blipFill>
          <a:blip r:embed="rId3">
            <a:alphaModFix/>
          </a:blip>
          <a:stretch>
            <a:fillRect/>
          </a:stretch>
        </p:blipFill>
        <p:spPr>
          <a:xfrm>
            <a:off x="1979550" y="1153500"/>
            <a:ext cx="5184900" cy="3458400"/>
          </a:xfrm>
          <a:prstGeom prst="roundRect">
            <a:avLst>
              <a:gd fmla="val 16667" name="adj"/>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1" name="Shape 201"/>
        <p:cNvGrpSpPr/>
        <p:nvPr/>
      </p:nvGrpSpPr>
      <p:grpSpPr>
        <a:xfrm>
          <a:off x="0" y="0"/>
          <a:ext cx="0" cy="0"/>
          <a:chOff x="0" y="0"/>
          <a:chExt cx="0" cy="0"/>
        </a:xfrm>
      </p:grpSpPr>
      <p:sp>
        <p:nvSpPr>
          <p:cNvPr id="202" name="Google Shape;202;p26"/>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203" name="Google Shape;203;p26"/>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204" name="Google Shape;204;p26"/>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Furniture Design</a:t>
            </a:r>
            <a:endParaRPr b="1" sz="2800">
              <a:solidFill>
                <a:srgbClr val="0C343D"/>
              </a:solidFill>
              <a:latin typeface="Helvetica Neue"/>
              <a:ea typeface="Helvetica Neue"/>
              <a:cs typeface="Helvetica Neue"/>
              <a:sym typeface="Helvetica Neue"/>
            </a:endParaRPr>
          </a:p>
        </p:txBody>
      </p:sp>
      <p:sp>
        <p:nvSpPr>
          <p:cNvPr id="205" name="Google Shape;205;p26"/>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11</a:t>
            </a:r>
            <a:endParaRPr b="1" sz="1800">
              <a:solidFill>
                <a:srgbClr val="76A5AF"/>
              </a:solidFill>
              <a:latin typeface="Helvetica Neue"/>
              <a:ea typeface="Helvetica Neue"/>
              <a:cs typeface="Helvetica Neue"/>
              <a:sym typeface="Helvetica Neue"/>
            </a:endParaRPr>
          </a:p>
        </p:txBody>
      </p:sp>
      <p:sp>
        <p:nvSpPr>
          <p:cNvPr id="206" name="Google Shape;206;p26"/>
          <p:cNvSpPr txBox="1"/>
          <p:nvPr/>
        </p:nvSpPr>
        <p:spPr>
          <a:xfrm>
            <a:off x="0" y="0"/>
            <a:ext cx="2518800" cy="307800"/>
          </a:xfrm>
          <a:prstGeom prst="rect">
            <a:avLst/>
          </a:prstGeom>
          <a:noFill/>
          <a:ln>
            <a:noFill/>
          </a:ln>
        </p:spPr>
        <p:txBody>
          <a:bodyPr anchorCtr="0" anchor="t" bIns="91425" lIns="91425" spcFirstLastPara="1" rIns="91425" wrap="square" tIns="91425">
            <a:spAutoFit/>
          </a:bodyPr>
          <a:lstStyle/>
          <a:p>
            <a:pPr indent="0" lvl="0" marL="0" rtl="0" algn="just">
              <a:lnSpc>
                <a:spcPct val="200000"/>
              </a:lnSpc>
              <a:spcBef>
                <a:spcPts val="0"/>
              </a:spcBef>
              <a:spcAft>
                <a:spcPts val="0"/>
              </a:spcAft>
              <a:buNone/>
            </a:pPr>
            <a:r>
              <a:rPr lang="en" sz="800">
                <a:solidFill>
                  <a:srgbClr val="0C343D"/>
                </a:solidFill>
                <a:latin typeface="Helvetica Neue"/>
                <a:ea typeface="Helvetica Neue"/>
                <a:cs typeface="Helvetica Neue"/>
                <a:sym typeface="Helvetica Neue"/>
              </a:rPr>
              <a:t>Kaufmann-Buhler, “American Office Furniture”</a:t>
            </a:r>
            <a:endParaRPr sz="800">
              <a:solidFill>
                <a:srgbClr val="0C343D"/>
              </a:solidFill>
              <a:latin typeface="Helvetica Neue"/>
              <a:ea typeface="Helvetica Neue"/>
              <a:cs typeface="Helvetica Neue"/>
              <a:sym typeface="Helvetica Neue"/>
            </a:endParaRPr>
          </a:p>
        </p:txBody>
      </p:sp>
      <p:sp>
        <p:nvSpPr>
          <p:cNvPr id="207" name="Google Shape;207;p26"/>
          <p:cNvSpPr txBox="1"/>
          <p:nvPr/>
        </p:nvSpPr>
        <p:spPr>
          <a:xfrm>
            <a:off x="1868725" y="4272833"/>
            <a:ext cx="2518800" cy="42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0C343D"/>
                </a:solidFill>
                <a:latin typeface="Helvetica Neue"/>
                <a:ea typeface="Helvetica Neue"/>
                <a:cs typeface="Helvetica Neue"/>
                <a:sym typeface="Helvetica Neue"/>
              </a:rPr>
              <a:t>Zapf Executive Chair</a:t>
            </a:r>
            <a:endParaRPr sz="1200">
              <a:solidFill>
                <a:srgbClr val="0C343D"/>
              </a:solidFill>
              <a:latin typeface="Helvetica Neue"/>
              <a:ea typeface="Helvetica Neue"/>
              <a:cs typeface="Helvetica Neue"/>
              <a:sym typeface="Helvetica Neue"/>
            </a:endParaRPr>
          </a:p>
        </p:txBody>
      </p:sp>
      <p:sp>
        <p:nvSpPr>
          <p:cNvPr id="208" name="Google Shape;208;p26"/>
          <p:cNvSpPr txBox="1"/>
          <p:nvPr/>
        </p:nvSpPr>
        <p:spPr>
          <a:xfrm>
            <a:off x="5005425" y="4272833"/>
            <a:ext cx="2518800" cy="42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0C343D"/>
                </a:solidFill>
                <a:latin typeface="Helvetica Neue"/>
                <a:ea typeface="Helvetica Neue"/>
                <a:cs typeface="Helvetica Neue"/>
                <a:sym typeface="Helvetica Neue"/>
              </a:rPr>
              <a:t>Model 46 Secretary Chair</a:t>
            </a:r>
            <a:endParaRPr sz="1200">
              <a:solidFill>
                <a:srgbClr val="0C343D"/>
              </a:solidFill>
              <a:latin typeface="Helvetica Neue"/>
              <a:ea typeface="Helvetica Neue"/>
              <a:cs typeface="Helvetica Neue"/>
              <a:sym typeface="Helvetica Neue"/>
            </a:endParaRPr>
          </a:p>
        </p:txBody>
      </p:sp>
      <p:pic>
        <p:nvPicPr>
          <p:cNvPr id="209" name="Google Shape;209;p26"/>
          <p:cNvPicPr preferRelativeResize="0"/>
          <p:nvPr/>
        </p:nvPicPr>
        <p:blipFill>
          <a:blip r:embed="rId3">
            <a:alphaModFix/>
          </a:blip>
          <a:stretch>
            <a:fillRect/>
          </a:stretch>
        </p:blipFill>
        <p:spPr>
          <a:xfrm>
            <a:off x="1619613" y="1104550"/>
            <a:ext cx="3017100" cy="3168300"/>
          </a:xfrm>
          <a:prstGeom prst="roundRect">
            <a:avLst>
              <a:gd fmla="val 16667" name="adj"/>
            </a:avLst>
          </a:prstGeom>
          <a:noFill/>
          <a:ln>
            <a:noFill/>
          </a:ln>
        </p:spPr>
      </p:pic>
      <p:pic>
        <p:nvPicPr>
          <p:cNvPr id="210" name="Google Shape;210;p26"/>
          <p:cNvPicPr preferRelativeResize="0"/>
          <p:nvPr/>
        </p:nvPicPr>
        <p:blipFill>
          <a:blip r:embed="rId4">
            <a:alphaModFix/>
          </a:blip>
          <a:stretch>
            <a:fillRect/>
          </a:stretch>
        </p:blipFill>
        <p:spPr>
          <a:xfrm>
            <a:off x="5268961" y="1104550"/>
            <a:ext cx="1991700" cy="3168300"/>
          </a:xfrm>
          <a:prstGeom prst="roundRect">
            <a:avLst>
              <a:gd fmla="val 16667" name="adj"/>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4" name="Shape 214"/>
        <p:cNvGrpSpPr/>
        <p:nvPr/>
      </p:nvGrpSpPr>
      <p:grpSpPr>
        <a:xfrm>
          <a:off x="0" y="0"/>
          <a:ext cx="0" cy="0"/>
          <a:chOff x="0" y="0"/>
          <a:chExt cx="0" cy="0"/>
        </a:xfrm>
      </p:grpSpPr>
      <p:sp>
        <p:nvSpPr>
          <p:cNvPr id="215" name="Google Shape;215;p27"/>
          <p:cNvSpPr/>
          <p:nvPr/>
        </p:nvSpPr>
        <p:spPr>
          <a:xfrm rot="5400000">
            <a:off x="-1195750" y="2582700"/>
            <a:ext cx="3756600" cy="13650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216" name="Google Shape;216;p27"/>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12</a:t>
            </a:r>
            <a:endParaRPr b="1" sz="1800">
              <a:solidFill>
                <a:srgbClr val="76A5AF"/>
              </a:solidFill>
              <a:latin typeface="Helvetica Neue"/>
              <a:ea typeface="Helvetica Neue"/>
              <a:cs typeface="Helvetica Neue"/>
              <a:sym typeface="Helvetica Neue"/>
            </a:endParaRPr>
          </a:p>
        </p:txBody>
      </p:sp>
      <p:sp>
        <p:nvSpPr>
          <p:cNvPr id="217" name="Google Shape;217;p27"/>
          <p:cNvSpPr/>
          <p:nvPr/>
        </p:nvSpPr>
        <p:spPr>
          <a:xfrm>
            <a:off x="6399350" y="0"/>
            <a:ext cx="27447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218" name="Google Shape;218;p27"/>
          <p:cNvSpPr txBox="1"/>
          <p:nvPr/>
        </p:nvSpPr>
        <p:spPr>
          <a:xfrm>
            <a:off x="4028450" y="1348850"/>
            <a:ext cx="4325700" cy="5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76A5AF"/>
                </a:solidFill>
                <a:latin typeface="Helvetica Neue"/>
                <a:ea typeface="Helvetica Neue"/>
                <a:cs typeface="Helvetica Neue"/>
                <a:sym typeface="Helvetica Neue"/>
              </a:rPr>
              <a:t>Literature Review Conclusion</a:t>
            </a:r>
            <a:endParaRPr b="1" sz="3000">
              <a:solidFill>
                <a:srgbClr val="76A5AF"/>
              </a:solidFill>
              <a:latin typeface="Helvetica Neue"/>
              <a:ea typeface="Helvetica Neue"/>
              <a:cs typeface="Helvetica Neue"/>
              <a:sym typeface="Helvetica Neue"/>
            </a:endParaRPr>
          </a:p>
        </p:txBody>
      </p:sp>
      <p:sp>
        <p:nvSpPr>
          <p:cNvPr id="219" name="Google Shape;219;p27"/>
          <p:cNvSpPr txBox="1"/>
          <p:nvPr/>
        </p:nvSpPr>
        <p:spPr>
          <a:xfrm>
            <a:off x="4028450" y="2173175"/>
            <a:ext cx="3847800" cy="22167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Office Landscaping and Action Office</a:t>
            </a:r>
            <a:endParaRPr>
              <a:solidFill>
                <a:srgbClr val="0C343D"/>
              </a:solidFill>
              <a:latin typeface="Helvetica Neue"/>
              <a:ea typeface="Helvetica Neue"/>
              <a:cs typeface="Helvetica Neue"/>
              <a:sym typeface="Helvetica Neue"/>
            </a:endParaRPr>
          </a:p>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Increased privacy</a:t>
            </a:r>
            <a:endParaRPr>
              <a:solidFill>
                <a:srgbClr val="0C343D"/>
              </a:solidFill>
              <a:latin typeface="Helvetica Neue"/>
              <a:ea typeface="Helvetica Neue"/>
              <a:cs typeface="Helvetica Neue"/>
              <a:sym typeface="Helvetica Neue"/>
            </a:endParaRPr>
          </a:p>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Proper accommodations</a:t>
            </a:r>
            <a:endParaRPr>
              <a:solidFill>
                <a:srgbClr val="0C343D"/>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 name="Shape 223"/>
        <p:cNvGrpSpPr/>
        <p:nvPr/>
      </p:nvGrpSpPr>
      <p:grpSpPr>
        <a:xfrm>
          <a:off x="0" y="0"/>
          <a:ext cx="0" cy="0"/>
          <a:chOff x="0" y="0"/>
          <a:chExt cx="0" cy="0"/>
        </a:xfrm>
      </p:grpSpPr>
      <p:sp>
        <p:nvSpPr>
          <p:cNvPr id="224" name="Google Shape;224;p28"/>
          <p:cNvSpPr/>
          <p:nvPr/>
        </p:nvSpPr>
        <p:spPr>
          <a:xfrm rot="5400000">
            <a:off x="-1195750" y="2582700"/>
            <a:ext cx="3756600" cy="13650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225" name="Google Shape;225;p28"/>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13</a:t>
            </a:r>
            <a:endParaRPr b="1" sz="1800">
              <a:solidFill>
                <a:srgbClr val="76A5AF"/>
              </a:solidFill>
              <a:latin typeface="Helvetica Neue"/>
              <a:ea typeface="Helvetica Neue"/>
              <a:cs typeface="Helvetica Neue"/>
              <a:sym typeface="Helvetica Neue"/>
            </a:endParaRPr>
          </a:p>
        </p:txBody>
      </p:sp>
      <p:sp>
        <p:nvSpPr>
          <p:cNvPr id="226" name="Google Shape;226;p28"/>
          <p:cNvSpPr/>
          <p:nvPr/>
        </p:nvSpPr>
        <p:spPr>
          <a:xfrm>
            <a:off x="6399350" y="0"/>
            <a:ext cx="27447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227" name="Google Shape;227;p28"/>
          <p:cNvSpPr txBox="1"/>
          <p:nvPr/>
        </p:nvSpPr>
        <p:spPr>
          <a:xfrm>
            <a:off x="4028450" y="1348850"/>
            <a:ext cx="4325700" cy="5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76A5AF"/>
                </a:solidFill>
                <a:latin typeface="Helvetica Neue"/>
                <a:ea typeface="Helvetica Neue"/>
                <a:cs typeface="Helvetica Neue"/>
                <a:sym typeface="Helvetica Neue"/>
              </a:rPr>
              <a:t>Research Methods</a:t>
            </a:r>
            <a:endParaRPr b="1" sz="3000">
              <a:solidFill>
                <a:srgbClr val="76A5AF"/>
              </a:solidFill>
              <a:latin typeface="Helvetica Neue"/>
              <a:ea typeface="Helvetica Neue"/>
              <a:cs typeface="Helvetica Neue"/>
              <a:sym typeface="Helvetica Neue"/>
            </a:endParaRPr>
          </a:p>
        </p:txBody>
      </p:sp>
      <p:sp>
        <p:nvSpPr>
          <p:cNvPr id="228" name="Google Shape;228;p28"/>
          <p:cNvSpPr txBox="1"/>
          <p:nvPr/>
        </p:nvSpPr>
        <p:spPr>
          <a:xfrm>
            <a:off x="4028450" y="2173175"/>
            <a:ext cx="4260000" cy="22167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Survey - 74 responses</a:t>
            </a:r>
            <a:endParaRPr>
              <a:solidFill>
                <a:srgbClr val="0C343D"/>
              </a:solidFill>
              <a:latin typeface="Helvetica Neue"/>
              <a:ea typeface="Helvetica Neue"/>
              <a:cs typeface="Helvetica Neue"/>
              <a:sym typeface="Helvetica Neue"/>
            </a:endParaRPr>
          </a:p>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Interviews with women</a:t>
            </a:r>
            <a:endParaRPr>
              <a:solidFill>
                <a:srgbClr val="0C343D"/>
              </a:solidFill>
              <a:latin typeface="Helvetica Neue"/>
              <a:ea typeface="Helvetica Neue"/>
              <a:cs typeface="Helvetica Neue"/>
              <a:sym typeface="Helvetica Neue"/>
            </a:endParaRPr>
          </a:p>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Observation of open office</a:t>
            </a:r>
            <a:endParaRPr>
              <a:solidFill>
                <a:srgbClr val="0C343D"/>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2" name="Shape 232"/>
        <p:cNvGrpSpPr/>
        <p:nvPr/>
      </p:nvGrpSpPr>
      <p:grpSpPr>
        <a:xfrm>
          <a:off x="0" y="0"/>
          <a:ext cx="0" cy="0"/>
          <a:chOff x="0" y="0"/>
          <a:chExt cx="0" cy="0"/>
        </a:xfrm>
      </p:grpSpPr>
      <p:sp>
        <p:nvSpPr>
          <p:cNvPr id="233" name="Google Shape;233;p29"/>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234" name="Google Shape;234;p29"/>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235" name="Google Shape;235;p29"/>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Survey Findings</a:t>
            </a:r>
            <a:endParaRPr b="1" sz="2800">
              <a:solidFill>
                <a:srgbClr val="0C343D"/>
              </a:solidFill>
              <a:latin typeface="Helvetica Neue"/>
              <a:ea typeface="Helvetica Neue"/>
              <a:cs typeface="Helvetica Neue"/>
              <a:sym typeface="Helvetica Neue"/>
            </a:endParaRPr>
          </a:p>
        </p:txBody>
      </p:sp>
      <p:sp>
        <p:nvSpPr>
          <p:cNvPr id="236" name="Google Shape;236;p29"/>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14</a:t>
            </a:r>
            <a:endParaRPr b="1" sz="1800">
              <a:solidFill>
                <a:srgbClr val="76A5AF"/>
              </a:solidFill>
              <a:latin typeface="Helvetica Neue"/>
              <a:ea typeface="Helvetica Neue"/>
              <a:cs typeface="Helvetica Neue"/>
              <a:sym typeface="Helvetica Neue"/>
            </a:endParaRPr>
          </a:p>
        </p:txBody>
      </p:sp>
      <p:pic>
        <p:nvPicPr>
          <p:cNvPr id="237" name="Google Shape;237;p29" title="Chart"/>
          <p:cNvPicPr preferRelativeResize="0"/>
          <p:nvPr/>
        </p:nvPicPr>
        <p:blipFill>
          <a:blip r:embed="rId3">
            <a:alphaModFix/>
          </a:blip>
          <a:stretch>
            <a:fillRect/>
          </a:stretch>
        </p:blipFill>
        <p:spPr>
          <a:xfrm>
            <a:off x="2160098" y="947825"/>
            <a:ext cx="4823649" cy="1863050"/>
          </a:xfrm>
          <a:prstGeom prst="rect">
            <a:avLst/>
          </a:prstGeom>
          <a:noFill/>
          <a:ln>
            <a:noFill/>
          </a:ln>
        </p:spPr>
      </p:pic>
      <p:pic>
        <p:nvPicPr>
          <p:cNvPr id="238" name="Google Shape;238;p29" title="Chart"/>
          <p:cNvPicPr preferRelativeResize="0"/>
          <p:nvPr/>
        </p:nvPicPr>
        <p:blipFill>
          <a:blip r:embed="rId4">
            <a:alphaModFix/>
          </a:blip>
          <a:stretch>
            <a:fillRect/>
          </a:stretch>
        </p:blipFill>
        <p:spPr>
          <a:xfrm>
            <a:off x="2160086" y="2887075"/>
            <a:ext cx="4823675" cy="1863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2" name="Shape 242"/>
        <p:cNvGrpSpPr/>
        <p:nvPr/>
      </p:nvGrpSpPr>
      <p:grpSpPr>
        <a:xfrm>
          <a:off x="0" y="0"/>
          <a:ext cx="0" cy="0"/>
          <a:chOff x="0" y="0"/>
          <a:chExt cx="0" cy="0"/>
        </a:xfrm>
      </p:grpSpPr>
      <p:sp>
        <p:nvSpPr>
          <p:cNvPr id="243" name="Google Shape;243;p30"/>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244" name="Google Shape;244;p30"/>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245" name="Google Shape;245;p30"/>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Survey Findings</a:t>
            </a:r>
            <a:endParaRPr b="1" sz="2800">
              <a:solidFill>
                <a:srgbClr val="0C343D"/>
              </a:solidFill>
              <a:latin typeface="Helvetica Neue"/>
              <a:ea typeface="Helvetica Neue"/>
              <a:cs typeface="Helvetica Neue"/>
              <a:sym typeface="Helvetica Neue"/>
            </a:endParaRPr>
          </a:p>
        </p:txBody>
      </p:sp>
      <p:sp>
        <p:nvSpPr>
          <p:cNvPr id="246" name="Google Shape;246;p30"/>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15</a:t>
            </a:r>
            <a:endParaRPr b="1" sz="1800">
              <a:solidFill>
                <a:srgbClr val="76A5AF"/>
              </a:solidFill>
              <a:latin typeface="Helvetica Neue"/>
              <a:ea typeface="Helvetica Neue"/>
              <a:cs typeface="Helvetica Neue"/>
              <a:sym typeface="Helvetica Neue"/>
            </a:endParaRPr>
          </a:p>
        </p:txBody>
      </p:sp>
      <p:pic>
        <p:nvPicPr>
          <p:cNvPr id="247" name="Google Shape;247;p30" title="Chart"/>
          <p:cNvPicPr preferRelativeResize="0"/>
          <p:nvPr/>
        </p:nvPicPr>
        <p:blipFill>
          <a:blip r:embed="rId3">
            <a:alphaModFix/>
          </a:blip>
          <a:stretch>
            <a:fillRect/>
          </a:stretch>
        </p:blipFill>
        <p:spPr>
          <a:xfrm>
            <a:off x="2131475" y="2855091"/>
            <a:ext cx="4881034" cy="1885208"/>
          </a:xfrm>
          <a:prstGeom prst="rect">
            <a:avLst/>
          </a:prstGeom>
          <a:noFill/>
          <a:ln>
            <a:noFill/>
          </a:ln>
        </p:spPr>
      </p:pic>
      <p:pic>
        <p:nvPicPr>
          <p:cNvPr id="248" name="Google Shape;248;p30" title="Chart"/>
          <p:cNvPicPr preferRelativeResize="0"/>
          <p:nvPr/>
        </p:nvPicPr>
        <p:blipFill>
          <a:blip r:embed="rId4">
            <a:alphaModFix/>
          </a:blip>
          <a:stretch>
            <a:fillRect/>
          </a:stretch>
        </p:blipFill>
        <p:spPr>
          <a:xfrm>
            <a:off x="2131488" y="947825"/>
            <a:ext cx="4881034" cy="188521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2" name="Shape 252"/>
        <p:cNvGrpSpPr/>
        <p:nvPr/>
      </p:nvGrpSpPr>
      <p:grpSpPr>
        <a:xfrm>
          <a:off x="0" y="0"/>
          <a:ext cx="0" cy="0"/>
          <a:chOff x="0" y="0"/>
          <a:chExt cx="0" cy="0"/>
        </a:xfrm>
      </p:grpSpPr>
      <p:sp>
        <p:nvSpPr>
          <p:cNvPr id="253" name="Google Shape;253;p31"/>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254" name="Google Shape;254;p31"/>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255" name="Google Shape;255;p31"/>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Survey Findings</a:t>
            </a:r>
            <a:endParaRPr b="1" sz="2800">
              <a:solidFill>
                <a:srgbClr val="0C343D"/>
              </a:solidFill>
              <a:latin typeface="Helvetica Neue"/>
              <a:ea typeface="Helvetica Neue"/>
              <a:cs typeface="Helvetica Neue"/>
              <a:sym typeface="Helvetica Neue"/>
            </a:endParaRPr>
          </a:p>
        </p:txBody>
      </p:sp>
      <p:sp>
        <p:nvSpPr>
          <p:cNvPr id="256" name="Google Shape;256;p31"/>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16</a:t>
            </a:r>
            <a:endParaRPr b="1" sz="1800">
              <a:solidFill>
                <a:srgbClr val="76A5AF"/>
              </a:solidFill>
              <a:latin typeface="Helvetica Neue"/>
              <a:ea typeface="Helvetica Neue"/>
              <a:cs typeface="Helvetica Neue"/>
              <a:sym typeface="Helvetica Neue"/>
            </a:endParaRPr>
          </a:p>
        </p:txBody>
      </p:sp>
      <p:pic>
        <p:nvPicPr>
          <p:cNvPr id="257" name="Google Shape;257;p31" title="Chart"/>
          <p:cNvPicPr preferRelativeResize="0"/>
          <p:nvPr/>
        </p:nvPicPr>
        <p:blipFill>
          <a:blip r:embed="rId3">
            <a:alphaModFix/>
          </a:blip>
          <a:stretch>
            <a:fillRect/>
          </a:stretch>
        </p:blipFill>
        <p:spPr>
          <a:xfrm>
            <a:off x="2145288" y="2908549"/>
            <a:ext cx="4853489" cy="1874575"/>
          </a:xfrm>
          <a:prstGeom prst="rect">
            <a:avLst/>
          </a:prstGeom>
          <a:noFill/>
          <a:ln>
            <a:noFill/>
          </a:ln>
        </p:spPr>
      </p:pic>
      <p:pic>
        <p:nvPicPr>
          <p:cNvPr id="258" name="Google Shape;258;p31" title="Chart"/>
          <p:cNvPicPr preferRelativeResize="0"/>
          <p:nvPr/>
        </p:nvPicPr>
        <p:blipFill>
          <a:blip r:embed="rId4">
            <a:alphaModFix/>
          </a:blip>
          <a:stretch>
            <a:fillRect/>
          </a:stretch>
        </p:blipFill>
        <p:spPr>
          <a:xfrm>
            <a:off x="2145225" y="947825"/>
            <a:ext cx="4853463" cy="187456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 name="Shape 60"/>
        <p:cNvGrpSpPr/>
        <p:nvPr/>
      </p:nvGrpSpPr>
      <p:grpSpPr>
        <a:xfrm>
          <a:off x="0" y="0"/>
          <a:ext cx="0" cy="0"/>
          <a:chOff x="0" y="0"/>
          <a:chExt cx="0" cy="0"/>
        </a:xfrm>
      </p:grpSpPr>
      <p:sp>
        <p:nvSpPr>
          <p:cNvPr id="61" name="Google Shape;61;p14"/>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62" name="Google Shape;62;p14"/>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Committee Members</a:t>
            </a:r>
            <a:endParaRPr b="1" sz="2800">
              <a:solidFill>
                <a:srgbClr val="0C343D"/>
              </a:solidFill>
              <a:latin typeface="Helvetica Neue"/>
              <a:ea typeface="Helvetica Neue"/>
              <a:cs typeface="Helvetica Neue"/>
              <a:sym typeface="Helvetica Neue"/>
            </a:endParaRPr>
          </a:p>
        </p:txBody>
      </p:sp>
      <p:sp>
        <p:nvSpPr>
          <p:cNvPr id="63" name="Google Shape;63;p14"/>
          <p:cNvSpPr txBox="1"/>
          <p:nvPr/>
        </p:nvSpPr>
        <p:spPr>
          <a:xfrm>
            <a:off x="3312613" y="3205650"/>
            <a:ext cx="2518800" cy="531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800">
                <a:solidFill>
                  <a:srgbClr val="76A5AF"/>
                </a:solidFill>
                <a:latin typeface="Helvetica Neue"/>
                <a:ea typeface="Helvetica Neue"/>
                <a:cs typeface="Helvetica Neue"/>
                <a:sym typeface="Helvetica Neue"/>
              </a:rPr>
              <a:t>Courtney Ter-Velde</a:t>
            </a:r>
            <a:endParaRPr b="1" sz="1800">
              <a:solidFill>
                <a:srgbClr val="76A5AF"/>
              </a:solidFill>
              <a:latin typeface="Helvetica Neue"/>
              <a:ea typeface="Helvetica Neue"/>
              <a:cs typeface="Helvetica Neue"/>
              <a:sym typeface="Helvetica Neue"/>
            </a:endParaRPr>
          </a:p>
        </p:txBody>
      </p:sp>
      <p:sp>
        <p:nvSpPr>
          <p:cNvPr id="64" name="Google Shape;64;p14"/>
          <p:cNvSpPr txBox="1"/>
          <p:nvPr/>
        </p:nvSpPr>
        <p:spPr>
          <a:xfrm>
            <a:off x="3312611" y="3661050"/>
            <a:ext cx="2518800" cy="87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C343D"/>
                </a:solidFill>
                <a:latin typeface="Helvetica Neue"/>
                <a:ea typeface="Helvetica Neue"/>
                <a:cs typeface="Helvetica Neue"/>
                <a:sym typeface="Helvetica Neue"/>
              </a:rPr>
              <a:t>Senior Interior Designer at LaBella Associates</a:t>
            </a:r>
            <a:endParaRPr>
              <a:solidFill>
                <a:srgbClr val="0C343D"/>
              </a:solidFill>
              <a:latin typeface="Helvetica Neue"/>
              <a:ea typeface="Helvetica Neue"/>
              <a:cs typeface="Helvetica Neue"/>
              <a:sym typeface="Helvetica Neue"/>
            </a:endParaRPr>
          </a:p>
          <a:p>
            <a:pPr indent="0" lvl="0" marL="0" rtl="0" algn="ctr">
              <a:spcBef>
                <a:spcPts val="0"/>
              </a:spcBef>
              <a:spcAft>
                <a:spcPts val="0"/>
              </a:spcAft>
              <a:buNone/>
            </a:pPr>
            <a:r>
              <a:rPr lang="en">
                <a:solidFill>
                  <a:srgbClr val="0C343D"/>
                </a:solidFill>
                <a:latin typeface="Helvetica Neue"/>
                <a:ea typeface="Helvetica Neue"/>
                <a:cs typeface="Helvetica Neue"/>
                <a:sym typeface="Helvetica Neue"/>
              </a:rPr>
              <a:t>CID, NCIDQ</a:t>
            </a:r>
            <a:endParaRPr>
              <a:solidFill>
                <a:srgbClr val="0C343D"/>
              </a:solidFill>
              <a:latin typeface="Helvetica Neue"/>
              <a:ea typeface="Helvetica Neue"/>
              <a:cs typeface="Helvetica Neue"/>
              <a:sym typeface="Helvetica Neue"/>
            </a:endParaRPr>
          </a:p>
        </p:txBody>
      </p:sp>
      <p:sp>
        <p:nvSpPr>
          <p:cNvPr id="65" name="Google Shape;65;p14"/>
          <p:cNvSpPr txBox="1"/>
          <p:nvPr/>
        </p:nvSpPr>
        <p:spPr>
          <a:xfrm>
            <a:off x="563625" y="3205650"/>
            <a:ext cx="2518800" cy="531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800">
                <a:solidFill>
                  <a:srgbClr val="76A5AF"/>
                </a:solidFill>
                <a:latin typeface="Helvetica Neue"/>
                <a:ea typeface="Helvetica Neue"/>
                <a:cs typeface="Helvetica Neue"/>
                <a:sym typeface="Helvetica Neue"/>
              </a:rPr>
              <a:t>Isabella Trindade</a:t>
            </a:r>
            <a:endParaRPr b="1" sz="1800">
              <a:solidFill>
                <a:srgbClr val="76A5AF"/>
              </a:solidFill>
              <a:latin typeface="Helvetica Neue"/>
              <a:ea typeface="Helvetica Neue"/>
              <a:cs typeface="Helvetica Neue"/>
              <a:sym typeface="Helvetica Neue"/>
            </a:endParaRPr>
          </a:p>
        </p:txBody>
      </p:sp>
      <p:sp>
        <p:nvSpPr>
          <p:cNvPr id="66" name="Google Shape;66;p14"/>
          <p:cNvSpPr txBox="1"/>
          <p:nvPr/>
        </p:nvSpPr>
        <p:spPr>
          <a:xfrm>
            <a:off x="563525" y="3661050"/>
            <a:ext cx="2518800" cy="87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C343D"/>
                </a:solidFill>
                <a:latin typeface="Helvetica Neue"/>
                <a:ea typeface="Helvetica Neue"/>
                <a:cs typeface="Helvetica Neue"/>
                <a:sym typeface="Helvetica Neue"/>
              </a:rPr>
              <a:t>Lecturer at the Rochester Institute of Technology</a:t>
            </a:r>
            <a:endParaRPr>
              <a:solidFill>
                <a:srgbClr val="0C343D"/>
              </a:solidFill>
              <a:latin typeface="Helvetica Neue"/>
              <a:ea typeface="Helvetica Neue"/>
              <a:cs typeface="Helvetica Neue"/>
              <a:sym typeface="Helvetica Neue"/>
            </a:endParaRPr>
          </a:p>
          <a:p>
            <a:pPr indent="0" lvl="0" marL="0" rtl="0" algn="ctr">
              <a:spcBef>
                <a:spcPts val="0"/>
              </a:spcBef>
              <a:spcAft>
                <a:spcPts val="0"/>
              </a:spcAft>
              <a:buNone/>
            </a:pPr>
            <a:r>
              <a:rPr lang="en">
                <a:solidFill>
                  <a:srgbClr val="0C343D"/>
                </a:solidFill>
                <a:latin typeface="Helvetica Neue"/>
                <a:ea typeface="Helvetica Neue"/>
                <a:cs typeface="Helvetica Neue"/>
                <a:sym typeface="Helvetica Neue"/>
              </a:rPr>
              <a:t>B.Arch, M.Arch, Ph.D</a:t>
            </a:r>
            <a:endParaRPr>
              <a:solidFill>
                <a:srgbClr val="0C343D"/>
              </a:solidFill>
              <a:latin typeface="Helvetica Neue"/>
              <a:ea typeface="Helvetica Neue"/>
              <a:cs typeface="Helvetica Neue"/>
              <a:sym typeface="Helvetica Neue"/>
            </a:endParaRPr>
          </a:p>
        </p:txBody>
      </p:sp>
      <p:sp>
        <p:nvSpPr>
          <p:cNvPr id="67" name="Google Shape;67;p14"/>
          <p:cNvSpPr txBox="1"/>
          <p:nvPr/>
        </p:nvSpPr>
        <p:spPr>
          <a:xfrm>
            <a:off x="6061625" y="3205650"/>
            <a:ext cx="2518800" cy="531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800">
                <a:solidFill>
                  <a:srgbClr val="76A5AF"/>
                </a:solidFill>
                <a:latin typeface="Helvetica Neue"/>
                <a:ea typeface="Helvetica Neue"/>
                <a:cs typeface="Helvetica Neue"/>
                <a:sym typeface="Helvetica Neue"/>
              </a:rPr>
              <a:t>Kelley Yates</a:t>
            </a:r>
            <a:endParaRPr b="1" sz="1800">
              <a:solidFill>
                <a:srgbClr val="76A5AF"/>
              </a:solidFill>
              <a:latin typeface="Helvetica Neue"/>
              <a:ea typeface="Helvetica Neue"/>
              <a:cs typeface="Helvetica Neue"/>
              <a:sym typeface="Helvetica Neue"/>
            </a:endParaRPr>
          </a:p>
        </p:txBody>
      </p:sp>
      <p:sp>
        <p:nvSpPr>
          <p:cNvPr id="68" name="Google Shape;68;p14"/>
          <p:cNvSpPr txBox="1"/>
          <p:nvPr/>
        </p:nvSpPr>
        <p:spPr>
          <a:xfrm>
            <a:off x="6061698" y="3661050"/>
            <a:ext cx="2518800" cy="87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C343D"/>
                </a:solidFill>
                <a:latin typeface="Helvetica Neue"/>
                <a:ea typeface="Helvetica Neue"/>
                <a:cs typeface="Helvetica Neue"/>
                <a:sym typeface="Helvetica Neue"/>
              </a:rPr>
              <a:t>Director of Design at Sedgwick Business Interiors</a:t>
            </a:r>
            <a:endParaRPr>
              <a:solidFill>
                <a:srgbClr val="0C343D"/>
              </a:solidFill>
              <a:latin typeface="Helvetica Neue"/>
              <a:ea typeface="Helvetica Neue"/>
              <a:cs typeface="Helvetica Neue"/>
              <a:sym typeface="Helvetica Neue"/>
            </a:endParaRPr>
          </a:p>
          <a:p>
            <a:pPr indent="0" lvl="0" marL="0" rtl="0" algn="ctr">
              <a:spcBef>
                <a:spcPts val="0"/>
              </a:spcBef>
              <a:spcAft>
                <a:spcPts val="0"/>
              </a:spcAft>
              <a:buNone/>
            </a:pPr>
            <a:r>
              <a:rPr lang="en">
                <a:solidFill>
                  <a:srgbClr val="0C343D"/>
                </a:solidFill>
                <a:latin typeface="Helvetica Neue"/>
                <a:ea typeface="Helvetica Neue"/>
                <a:cs typeface="Helvetica Neue"/>
                <a:sym typeface="Helvetica Neue"/>
              </a:rPr>
              <a:t>NCIDQ, WELL AP</a:t>
            </a:r>
            <a:endParaRPr>
              <a:solidFill>
                <a:srgbClr val="0C343D"/>
              </a:solidFill>
              <a:latin typeface="Helvetica Neue"/>
              <a:ea typeface="Helvetica Neue"/>
              <a:cs typeface="Helvetica Neue"/>
              <a:sym typeface="Helvetica Neue"/>
            </a:endParaRPr>
          </a:p>
        </p:txBody>
      </p:sp>
      <p:pic>
        <p:nvPicPr>
          <p:cNvPr id="69" name="Google Shape;69;p14"/>
          <p:cNvPicPr preferRelativeResize="0"/>
          <p:nvPr/>
        </p:nvPicPr>
        <p:blipFill>
          <a:blip r:embed="rId3">
            <a:alphaModFix/>
          </a:blip>
          <a:stretch>
            <a:fillRect/>
          </a:stretch>
        </p:blipFill>
        <p:spPr>
          <a:xfrm>
            <a:off x="824525" y="1081814"/>
            <a:ext cx="1996800" cy="2150100"/>
          </a:xfrm>
          <a:prstGeom prst="flowChartConnector">
            <a:avLst/>
          </a:prstGeom>
          <a:noFill/>
          <a:ln>
            <a:noFill/>
          </a:ln>
        </p:spPr>
      </p:pic>
      <p:pic>
        <p:nvPicPr>
          <p:cNvPr id="70" name="Google Shape;70;p14"/>
          <p:cNvPicPr preferRelativeResize="0"/>
          <p:nvPr/>
        </p:nvPicPr>
        <p:blipFill>
          <a:blip r:embed="rId4">
            <a:alphaModFix/>
          </a:blip>
          <a:stretch>
            <a:fillRect/>
          </a:stretch>
        </p:blipFill>
        <p:spPr>
          <a:xfrm>
            <a:off x="3520750" y="1036233"/>
            <a:ext cx="2241300" cy="2241300"/>
          </a:xfrm>
          <a:prstGeom prst="flowChartConnector">
            <a:avLst/>
          </a:prstGeom>
          <a:noFill/>
          <a:ln>
            <a:noFill/>
          </a:ln>
        </p:spPr>
      </p:pic>
      <p:pic>
        <p:nvPicPr>
          <p:cNvPr id="71" name="Google Shape;71;p14"/>
          <p:cNvPicPr preferRelativeResize="0"/>
          <p:nvPr/>
        </p:nvPicPr>
        <p:blipFill>
          <a:blip r:embed="rId5">
            <a:alphaModFix/>
          </a:blip>
          <a:stretch>
            <a:fillRect/>
          </a:stretch>
        </p:blipFill>
        <p:spPr>
          <a:xfrm>
            <a:off x="6200376" y="1036225"/>
            <a:ext cx="2241300" cy="2241300"/>
          </a:xfrm>
          <a:prstGeom prst="flowChartConnector">
            <a:avLst/>
          </a:prstGeom>
          <a:noFill/>
          <a:ln>
            <a:noFill/>
          </a:ln>
        </p:spPr>
      </p:pic>
      <p:sp>
        <p:nvSpPr>
          <p:cNvPr id="72" name="Google Shape;72;p14"/>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2" name="Shape 262"/>
        <p:cNvGrpSpPr/>
        <p:nvPr/>
      </p:nvGrpSpPr>
      <p:grpSpPr>
        <a:xfrm>
          <a:off x="0" y="0"/>
          <a:ext cx="0" cy="0"/>
          <a:chOff x="0" y="0"/>
          <a:chExt cx="0" cy="0"/>
        </a:xfrm>
      </p:grpSpPr>
      <p:sp>
        <p:nvSpPr>
          <p:cNvPr id="263" name="Google Shape;263;p32"/>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264" name="Google Shape;264;p32"/>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265" name="Google Shape;265;p32"/>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Survey Findings</a:t>
            </a:r>
            <a:endParaRPr b="1" sz="2800">
              <a:solidFill>
                <a:srgbClr val="0C343D"/>
              </a:solidFill>
              <a:latin typeface="Helvetica Neue"/>
              <a:ea typeface="Helvetica Neue"/>
              <a:cs typeface="Helvetica Neue"/>
              <a:sym typeface="Helvetica Neue"/>
            </a:endParaRPr>
          </a:p>
        </p:txBody>
      </p:sp>
      <p:sp>
        <p:nvSpPr>
          <p:cNvPr id="266" name="Google Shape;266;p32"/>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17</a:t>
            </a:r>
            <a:endParaRPr b="1" sz="1800">
              <a:solidFill>
                <a:srgbClr val="76A5AF"/>
              </a:solidFill>
              <a:latin typeface="Helvetica Neue"/>
              <a:ea typeface="Helvetica Neue"/>
              <a:cs typeface="Helvetica Neue"/>
              <a:sym typeface="Helvetica Neue"/>
            </a:endParaRPr>
          </a:p>
        </p:txBody>
      </p:sp>
      <p:pic>
        <p:nvPicPr>
          <p:cNvPr id="267" name="Google Shape;267;p32" title="Chart"/>
          <p:cNvPicPr preferRelativeResize="0"/>
          <p:nvPr/>
        </p:nvPicPr>
        <p:blipFill>
          <a:blip r:embed="rId3">
            <a:alphaModFix/>
          </a:blip>
          <a:stretch>
            <a:fillRect/>
          </a:stretch>
        </p:blipFill>
        <p:spPr>
          <a:xfrm>
            <a:off x="2034600" y="2864925"/>
            <a:ext cx="5074775" cy="1960037"/>
          </a:xfrm>
          <a:prstGeom prst="rect">
            <a:avLst/>
          </a:prstGeom>
          <a:noFill/>
          <a:ln>
            <a:noFill/>
          </a:ln>
        </p:spPr>
      </p:pic>
      <p:pic>
        <p:nvPicPr>
          <p:cNvPr id="268" name="Google Shape;268;p32" title="Chart"/>
          <p:cNvPicPr preferRelativeResize="0"/>
          <p:nvPr/>
        </p:nvPicPr>
        <p:blipFill>
          <a:blip r:embed="rId4">
            <a:alphaModFix/>
          </a:blip>
          <a:stretch>
            <a:fillRect/>
          </a:stretch>
        </p:blipFill>
        <p:spPr>
          <a:xfrm>
            <a:off x="2034625" y="947825"/>
            <a:ext cx="5074739" cy="1960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2" name="Shape 272"/>
        <p:cNvGrpSpPr/>
        <p:nvPr/>
      </p:nvGrpSpPr>
      <p:grpSpPr>
        <a:xfrm>
          <a:off x="0" y="0"/>
          <a:ext cx="0" cy="0"/>
          <a:chOff x="0" y="0"/>
          <a:chExt cx="0" cy="0"/>
        </a:xfrm>
      </p:grpSpPr>
      <p:sp>
        <p:nvSpPr>
          <p:cNvPr id="273" name="Google Shape;273;p33"/>
          <p:cNvSpPr/>
          <p:nvPr/>
        </p:nvSpPr>
        <p:spPr>
          <a:xfrm rot="5400000">
            <a:off x="-1195750" y="2582700"/>
            <a:ext cx="3756600" cy="13650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274" name="Google Shape;274;p33"/>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18</a:t>
            </a:r>
            <a:endParaRPr b="1" sz="1800">
              <a:solidFill>
                <a:srgbClr val="76A5AF"/>
              </a:solidFill>
              <a:latin typeface="Helvetica Neue"/>
              <a:ea typeface="Helvetica Neue"/>
              <a:cs typeface="Helvetica Neue"/>
              <a:sym typeface="Helvetica Neue"/>
            </a:endParaRPr>
          </a:p>
        </p:txBody>
      </p:sp>
      <p:sp>
        <p:nvSpPr>
          <p:cNvPr id="275" name="Google Shape;275;p33"/>
          <p:cNvSpPr/>
          <p:nvPr/>
        </p:nvSpPr>
        <p:spPr>
          <a:xfrm>
            <a:off x="6399350" y="0"/>
            <a:ext cx="27447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276" name="Google Shape;276;p33"/>
          <p:cNvSpPr txBox="1"/>
          <p:nvPr/>
        </p:nvSpPr>
        <p:spPr>
          <a:xfrm>
            <a:off x="4028450" y="1348850"/>
            <a:ext cx="4325700" cy="5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76A5AF"/>
                </a:solidFill>
                <a:latin typeface="Helvetica Neue"/>
                <a:ea typeface="Helvetica Neue"/>
                <a:cs typeface="Helvetica Neue"/>
                <a:sym typeface="Helvetica Neue"/>
              </a:rPr>
              <a:t>Interview Findings</a:t>
            </a:r>
            <a:endParaRPr b="1" sz="3000">
              <a:solidFill>
                <a:srgbClr val="76A5AF"/>
              </a:solidFill>
              <a:latin typeface="Helvetica Neue"/>
              <a:ea typeface="Helvetica Neue"/>
              <a:cs typeface="Helvetica Neue"/>
              <a:sym typeface="Helvetica Neue"/>
            </a:endParaRPr>
          </a:p>
        </p:txBody>
      </p:sp>
      <p:sp>
        <p:nvSpPr>
          <p:cNvPr id="277" name="Google Shape;277;p33"/>
          <p:cNvSpPr txBox="1"/>
          <p:nvPr/>
        </p:nvSpPr>
        <p:spPr>
          <a:xfrm>
            <a:off x="4028450" y="2173175"/>
            <a:ext cx="3847800" cy="22167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Personality and time with company</a:t>
            </a:r>
            <a:endParaRPr>
              <a:solidFill>
                <a:srgbClr val="0C343D"/>
              </a:solidFill>
              <a:latin typeface="Helvetica Neue"/>
              <a:ea typeface="Helvetica Neue"/>
              <a:cs typeface="Helvetica Neue"/>
              <a:sym typeface="Helvetica Neue"/>
            </a:endParaRPr>
          </a:p>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Social distractions</a:t>
            </a:r>
            <a:endParaRPr>
              <a:solidFill>
                <a:srgbClr val="0C343D"/>
              </a:solidFill>
              <a:latin typeface="Helvetica Neue"/>
              <a:ea typeface="Helvetica Neue"/>
              <a:cs typeface="Helvetica Neue"/>
              <a:sym typeface="Helvetica Neue"/>
            </a:endParaRPr>
          </a:p>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Need for more privacy</a:t>
            </a:r>
            <a:endParaRPr>
              <a:solidFill>
                <a:srgbClr val="0C343D"/>
              </a:solidFill>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1" name="Shape 281"/>
        <p:cNvGrpSpPr/>
        <p:nvPr/>
      </p:nvGrpSpPr>
      <p:grpSpPr>
        <a:xfrm>
          <a:off x="0" y="0"/>
          <a:ext cx="0" cy="0"/>
          <a:chOff x="0" y="0"/>
          <a:chExt cx="0" cy="0"/>
        </a:xfrm>
      </p:grpSpPr>
      <p:sp>
        <p:nvSpPr>
          <p:cNvPr id="282" name="Google Shape;282;p34"/>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283" name="Google Shape;283;p34"/>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284" name="Google Shape;284;p34"/>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Observation Findings</a:t>
            </a:r>
            <a:endParaRPr b="1" sz="2800">
              <a:solidFill>
                <a:srgbClr val="0C343D"/>
              </a:solidFill>
              <a:latin typeface="Helvetica Neue"/>
              <a:ea typeface="Helvetica Neue"/>
              <a:cs typeface="Helvetica Neue"/>
              <a:sym typeface="Helvetica Neue"/>
            </a:endParaRPr>
          </a:p>
        </p:txBody>
      </p:sp>
      <p:sp>
        <p:nvSpPr>
          <p:cNvPr id="285" name="Google Shape;285;p34"/>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19</a:t>
            </a:r>
            <a:endParaRPr b="1" sz="1800">
              <a:solidFill>
                <a:srgbClr val="76A5AF"/>
              </a:solidFill>
              <a:latin typeface="Helvetica Neue"/>
              <a:ea typeface="Helvetica Neue"/>
              <a:cs typeface="Helvetica Neue"/>
              <a:sym typeface="Helvetica Neue"/>
            </a:endParaRPr>
          </a:p>
        </p:txBody>
      </p:sp>
      <p:pic>
        <p:nvPicPr>
          <p:cNvPr id="286" name="Google Shape;286;p34"/>
          <p:cNvPicPr preferRelativeResize="0"/>
          <p:nvPr/>
        </p:nvPicPr>
        <p:blipFill>
          <a:blip r:embed="rId3">
            <a:alphaModFix/>
          </a:blip>
          <a:stretch>
            <a:fillRect/>
          </a:stretch>
        </p:blipFill>
        <p:spPr>
          <a:xfrm>
            <a:off x="5768400" y="1045850"/>
            <a:ext cx="2708100" cy="3610800"/>
          </a:xfrm>
          <a:prstGeom prst="roundRect">
            <a:avLst>
              <a:gd fmla="val 16667" name="adj"/>
            </a:avLst>
          </a:prstGeom>
          <a:noFill/>
          <a:ln>
            <a:noFill/>
          </a:ln>
        </p:spPr>
      </p:pic>
      <p:pic>
        <p:nvPicPr>
          <p:cNvPr id="287" name="Google Shape;287;p34"/>
          <p:cNvPicPr preferRelativeResize="0"/>
          <p:nvPr/>
        </p:nvPicPr>
        <p:blipFill>
          <a:blip r:embed="rId4">
            <a:alphaModFix/>
          </a:blip>
          <a:stretch>
            <a:fillRect/>
          </a:stretch>
        </p:blipFill>
        <p:spPr>
          <a:xfrm>
            <a:off x="667496" y="1045850"/>
            <a:ext cx="4814400" cy="3610800"/>
          </a:xfrm>
          <a:prstGeom prst="roundRect">
            <a:avLst>
              <a:gd fmla="val 16667" name="adj"/>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1" name="Shape 291"/>
        <p:cNvGrpSpPr/>
        <p:nvPr/>
      </p:nvGrpSpPr>
      <p:grpSpPr>
        <a:xfrm>
          <a:off x="0" y="0"/>
          <a:ext cx="0" cy="0"/>
          <a:chOff x="0" y="0"/>
          <a:chExt cx="0" cy="0"/>
        </a:xfrm>
      </p:grpSpPr>
      <p:sp>
        <p:nvSpPr>
          <p:cNvPr id="292" name="Google Shape;292;p35"/>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293" name="Google Shape;293;p35"/>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294" name="Google Shape;294;p35"/>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Observation Findings</a:t>
            </a:r>
            <a:endParaRPr b="1" sz="2800">
              <a:solidFill>
                <a:srgbClr val="0C343D"/>
              </a:solidFill>
              <a:latin typeface="Helvetica Neue"/>
              <a:ea typeface="Helvetica Neue"/>
              <a:cs typeface="Helvetica Neue"/>
              <a:sym typeface="Helvetica Neue"/>
            </a:endParaRPr>
          </a:p>
        </p:txBody>
      </p:sp>
      <p:sp>
        <p:nvSpPr>
          <p:cNvPr id="295" name="Google Shape;295;p35"/>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20</a:t>
            </a:r>
            <a:endParaRPr b="1" sz="1800">
              <a:solidFill>
                <a:srgbClr val="76A5AF"/>
              </a:solidFill>
              <a:latin typeface="Helvetica Neue"/>
              <a:ea typeface="Helvetica Neue"/>
              <a:cs typeface="Helvetica Neue"/>
              <a:sym typeface="Helvetica Neue"/>
            </a:endParaRPr>
          </a:p>
        </p:txBody>
      </p:sp>
      <p:pic>
        <p:nvPicPr>
          <p:cNvPr id="296" name="Google Shape;296;p35"/>
          <p:cNvPicPr preferRelativeResize="0"/>
          <p:nvPr/>
        </p:nvPicPr>
        <p:blipFill rotWithShape="1">
          <a:blip r:embed="rId3">
            <a:alphaModFix/>
          </a:blip>
          <a:srcRect b="16384" l="16496" r="13485" t="13597"/>
          <a:stretch/>
        </p:blipFill>
        <p:spPr>
          <a:xfrm>
            <a:off x="170588" y="947825"/>
            <a:ext cx="2834100" cy="3778800"/>
          </a:xfrm>
          <a:prstGeom prst="roundRect">
            <a:avLst>
              <a:gd fmla="val 16667" name="adj"/>
            </a:avLst>
          </a:prstGeom>
          <a:noFill/>
          <a:ln>
            <a:noFill/>
          </a:ln>
        </p:spPr>
      </p:pic>
      <p:pic>
        <p:nvPicPr>
          <p:cNvPr id="297" name="Google Shape;297;p35"/>
          <p:cNvPicPr preferRelativeResize="0"/>
          <p:nvPr/>
        </p:nvPicPr>
        <p:blipFill>
          <a:blip r:embed="rId4">
            <a:alphaModFix/>
          </a:blip>
          <a:stretch>
            <a:fillRect/>
          </a:stretch>
        </p:blipFill>
        <p:spPr>
          <a:xfrm>
            <a:off x="3152821" y="947825"/>
            <a:ext cx="2834100" cy="3778800"/>
          </a:xfrm>
          <a:prstGeom prst="roundRect">
            <a:avLst>
              <a:gd fmla="val 16667" name="adj"/>
            </a:avLst>
          </a:prstGeom>
          <a:noFill/>
          <a:ln>
            <a:noFill/>
          </a:ln>
        </p:spPr>
      </p:pic>
      <p:sp>
        <p:nvSpPr>
          <p:cNvPr id="298" name="Google Shape;298;p35"/>
          <p:cNvSpPr/>
          <p:nvPr/>
        </p:nvSpPr>
        <p:spPr>
          <a:xfrm>
            <a:off x="1026288" y="2433125"/>
            <a:ext cx="808200" cy="808200"/>
          </a:xfrm>
          <a:prstGeom prst="ellipse">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9" name="Google Shape;299;p35"/>
          <p:cNvPicPr preferRelativeResize="0"/>
          <p:nvPr/>
        </p:nvPicPr>
        <p:blipFill>
          <a:blip r:embed="rId5">
            <a:alphaModFix/>
          </a:blip>
          <a:stretch>
            <a:fillRect/>
          </a:stretch>
        </p:blipFill>
        <p:spPr>
          <a:xfrm>
            <a:off x="6139313" y="947825"/>
            <a:ext cx="2834100" cy="3778800"/>
          </a:xfrm>
          <a:prstGeom prst="roundRect">
            <a:avLst>
              <a:gd fmla="val 16667" name="adj"/>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3" name="Shape 303"/>
        <p:cNvGrpSpPr/>
        <p:nvPr/>
      </p:nvGrpSpPr>
      <p:grpSpPr>
        <a:xfrm>
          <a:off x="0" y="0"/>
          <a:ext cx="0" cy="0"/>
          <a:chOff x="0" y="0"/>
          <a:chExt cx="0" cy="0"/>
        </a:xfrm>
      </p:grpSpPr>
      <p:sp>
        <p:nvSpPr>
          <p:cNvPr id="304" name="Google Shape;304;p36"/>
          <p:cNvSpPr/>
          <p:nvPr/>
        </p:nvSpPr>
        <p:spPr>
          <a:xfrm rot="5400000">
            <a:off x="-1195750" y="2582700"/>
            <a:ext cx="3756600" cy="13650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305" name="Google Shape;305;p36"/>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21</a:t>
            </a:r>
            <a:endParaRPr b="1" sz="1800">
              <a:solidFill>
                <a:srgbClr val="76A5AF"/>
              </a:solidFill>
              <a:latin typeface="Helvetica Neue"/>
              <a:ea typeface="Helvetica Neue"/>
              <a:cs typeface="Helvetica Neue"/>
              <a:sym typeface="Helvetica Neue"/>
            </a:endParaRPr>
          </a:p>
        </p:txBody>
      </p:sp>
      <p:sp>
        <p:nvSpPr>
          <p:cNvPr id="306" name="Google Shape;306;p36"/>
          <p:cNvSpPr/>
          <p:nvPr/>
        </p:nvSpPr>
        <p:spPr>
          <a:xfrm>
            <a:off x="6399350" y="0"/>
            <a:ext cx="27447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307" name="Google Shape;307;p36"/>
          <p:cNvSpPr txBox="1"/>
          <p:nvPr/>
        </p:nvSpPr>
        <p:spPr>
          <a:xfrm>
            <a:off x="4028450" y="1348850"/>
            <a:ext cx="4325700" cy="5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76A5AF"/>
                </a:solidFill>
                <a:latin typeface="Helvetica Neue"/>
                <a:ea typeface="Helvetica Neue"/>
                <a:cs typeface="Helvetica Neue"/>
                <a:sym typeface="Helvetica Neue"/>
              </a:rPr>
              <a:t>Research Agenda Conclusion</a:t>
            </a:r>
            <a:endParaRPr b="1" sz="3000">
              <a:solidFill>
                <a:srgbClr val="76A5AF"/>
              </a:solidFill>
              <a:latin typeface="Helvetica Neue"/>
              <a:ea typeface="Helvetica Neue"/>
              <a:cs typeface="Helvetica Neue"/>
              <a:sym typeface="Helvetica Neue"/>
            </a:endParaRPr>
          </a:p>
        </p:txBody>
      </p:sp>
      <p:sp>
        <p:nvSpPr>
          <p:cNvPr id="308" name="Google Shape;308;p36"/>
          <p:cNvSpPr txBox="1"/>
          <p:nvPr/>
        </p:nvSpPr>
        <p:spPr>
          <a:xfrm>
            <a:off x="4028450" y="2173175"/>
            <a:ext cx="3847800" cy="22167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Both men and women experience stress</a:t>
            </a:r>
            <a:endParaRPr>
              <a:solidFill>
                <a:srgbClr val="0C343D"/>
              </a:solidFill>
              <a:latin typeface="Helvetica Neue"/>
              <a:ea typeface="Helvetica Neue"/>
              <a:cs typeface="Helvetica Neue"/>
              <a:sym typeface="Helvetica Neue"/>
            </a:endParaRPr>
          </a:p>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Distraction are prevalent in large spans of open office</a:t>
            </a:r>
            <a:endParaRPr>
              <a:solidFill>
                <a:srgbClr val="0C343D"/>
              </a:solidFill>
              <a:latin typeface="Helvetica Neue"/>
              <a:ea typeface="Helvetica Neue"/>
              <a:cs typeface="Helvetica Neue"/>
              <a:sym typeface="Helvetica Neue"/>
            </a:endParaRPr>
          </a:p>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Corridors are often too public - women feel watched</a:t>
            </a:r>
            <a:endParaRPr>
              <a:solidFill>
                <a:srgbClr val="0C343D"/>
              </a:solidFill>
              <a:latin typeface="Helvetica Neue"/>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2" name="Shape 312"/>
        <p:cNvGrpSpPr/>
        <p:nvPr/>
      </p:nvGrpSpPr>
      <p:grpSpPr>
        <a:xfrm>
          <a:off x="0" y="0"/>
          <a:ext cx="0" cy="0"/>
          <a:chOff x="0" y="0"/>
          <a:chExt cx="0" cy="0"/>
        </a:xfrm>
      </p:grpSpPr>
      <p:sp>
        <p:nvSpPr>
          <p:cNvPr id="313" name="Google Shape;313;p37"/>
          <p:cNvSpPr/>
          <p:nvPr/>
        </p:nvSpPr>
        <p:spPr>
          <a:xfrm rot="5400000">
            <a:off x="-1195750" y="2582700"/>
            <a:ext cx="3756600" cy="13650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314" name="Google Shape;314;p37"/>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22</a:t>
            </a:r>
            <a:endParaRPr b="1" sz="1800">
              <a:solidFill>
                <a:srgbClr val="76A5AF"/>
              </a:solidFill>
              <a:latin typeface="Helvetica Neue"/>
              <a:ea typeface="Helvetica Neue"/>
              <a:cs typeface="Helvetica Neue"/>
              <a:sym typeface="Helvetica Neue"/>
            </a:endParaRPr>
          </a:p>
        </p:txBody>
      </p:sp>
      <p:sp>
        <p:nvSpPr>
          <p:cNvPr id="315" name="Google Shape;315;p37"/>
          <p:cNvSpPr/>
          <p:nvPr/>
        </p:nvSpPr>
        <p:spPr>
          <a:xfrm>
            <a:off x="6399350" y="0"/>
            <a:ext cx="27447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316" name="Google Shape;316;p37"/>
          <p:cNvSpPr txBox="1"/>
          <p:nvPr/>
        </p:nvSpPr>
        <p:spPr>
          <a:xfrm>
            <a:off x="4028450" y="1348850"/>
            <a:ext cx="4325700" cy="5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76A5AF"/>
                </a:solidFill>
                <a:latin typeface="Helvetica Neue"/>
                <a:ea typeface="Helvetica Neue"/>
                <a:cs typeface="Helvetica Neue"/>
                <a:sym typeface="Helvetica Neue"/>
              </a:rPr>
              <a:t>Creative Agenda Scope</a:t>
            </a:r>
            <a:endParaRPr b="1" sz="3000">
              <a:solidFill>
                <a:srgbClr val="76A5AF"/>
              </a:solidFill>
              <a:latin typeface="Helvetica Neue"/>
              <a:ea typeface="Helvetica Neue"/>
              <a:cs typeface="Helvetica Neue"/>
              <a:sym typeface="Helvetica Neue"/>
            </a:endParaRPr>
          </a:p>
        </p:txBody>
      </p:sp>
      <p:sp>
        <p:nvSpPr>
          <p:cNvPr id="317" name="Google Shape;317;p37"/>
          <p:cNvSpPr txBox="1"/>
          <p:nvPr/>
        </p:nvSpPr>
        <p:spPr>
          <a:xfrm>
            <a:off x="4028450" y="2173175"/>
            <a:ext cx="3847800" cy="22167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Prototypical design</a:t>
            </a:r>
            <a:endParaRPr>
              <a:solidFill>
                <a:srgbClr val="0C343D"/>
              </a:solidFill>
              <a:latin typeface="Helvetica Neue"/>
              <a:ea typeface="Helvetica Neue"/>
              <a:cs typeface="Helvetica Neue"/>
              <a:sym typeface="Helvetica Neue"/>
            </a:endParaRPr>
          </a:p>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Small architectural firm - 8 people</a:t>
            </a:r>
            <a:endParaRPr>
              <a:solidFill>
                <a:srgbClr val="0C343D"/>
              </a:solidFill>
              <a:latin typeface="Helvetica Neue"/>
              <a:ea typeface="Helvetica Neue"/>
              <a:cs typeface="Helvetica Neue"/>
              <a:sym typeface="Helvetica Neue"/>
            </a:endParaRPr>
          </a:p>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Activity-based office design inspired by the original concept of open offices</a:t>
            </a:r>
            <a:endParaRPr>
              <a:solidFill>
                <a:srgbClr val="0C343D"/>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rgbClr val="0C343D"/>
              </a:solidFill>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1" name="Shape 321"/>
        <p:cNvGrpSpPr/>
        <p:nvPr/>
      </p:nvGrpSpPr>
      <p:grpSpPr>
        <a:xfrm>
          <a:off x="0" y="0"/>
          <a:ext cx="0" cy="0"/>
          <a:chOff x="0" y="0"/>
          <a:chExt cx="0" cy="0"/>
        </a:xfrm>
      </p:grpSpPr>
      <p:sp>
        <p:nvSpPr>
          <p:cNvPr id="322" name="Google Shape;322;p38"/>
          <p:cNvSpPr/>
          <p:nvPr/>
        </p:nvSpPr>
        <p:spPr>
          <a:xfrm rot="5400000">
            <a:off x="-857275" y="3609175"/>
            <a:ext cx="2391600" cy="6771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323" name="Google Shape;323;p38"/>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23</a:t>
            </a:r>
            <a:endParaRPr b="1" sz="1800">
              <a:solidFill>
                <a:srgbClr val="76A5AF"/>
              </a:solidFill>
              <a:latin typeface="Helvetica Neue"/>
              <a:ea typeface="Helvetica Neue"/>
              <a:cs typeface="Helvetica Neue"/>
              <a:sym typeface="Helvetica Neue"/>
            </a:endParaRPr>
          </a:p>
        </p:txBody>
      </p:sp>
      <p:sp>
        <p:nvSpPr>
          <p:cNvPr id="324" name="Google Shape;324;p38"/>
          <p:cNvSpPr/>
          <p:nvPr/>
        </p:nvSpPr>
        <p:spPr>
          <a:xfrm rot="5400000">
            <a:off x="7609650" y="857250"/>
            <a:ext cx="2391600" cy="6771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325" name="Google Shape;325;p38"/>
          <p:cNvSpPr txBox="1"/>
          <p:nvPr/>
        </p:nvSpPr>
        <p:spPr>
          <a:xfrm>
            <a:off x="1615275" y="2007161"/>
            <a:ext cx="5913300" cy="11292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600">
                <a:solidFill>
                  <a:srgbClr val="0C343D"/>
                </a:solidFill>
                <a:latin typeface="Helvetica Neue"/>
                <a:ea typeface="Helvetica Neue"/>
                <a:cs typeface="Helvetica Neue"/>
                <a:sym typeface="Helvetica Neue"/>
              </a:rPr>
              <a:t>The concept of this creative agenda focuses on </a:t>
            </a:r>
            <a:r>
              <a:rPr lang="en" sz="1600">
                <a:solidFill>
                  <a:srgbClr val="0C343D"/>
                </a:solidFill>
                <a:latin typeface="Helvetica Neue"/>
                <a:ea typeface="Helvetica Neue"/>
                <a:cs typeface="Helvetica Neue"/>
                <a:sym typeface="Helvetica Neue"/>
              </a:rPr>
              <a:t>transparency, translucency, and opaqueness and the corresponding areas that are public, semi-private, and private.</a:t>
            </a:r>
            <a:endParaRPr sz="1600">
              <a:solidFill>
                <a:srgbClr val="0C343D"/>
              </a:solidFill>
              <a:latin typeface="Helvetica Neue"/>
              <a:ea typeface="Helvetica Neue"/>
              <a:cs typeface="Helvetica Neue"/>
              <a:sym typeface="Helvetica Neue"/>
            </a:endParaRPr>
          </a:p>
        </p:txBody>
      </p:sp>
      <p:sp>
        <p:nvSpPr>
          <p:cNvPr id="326" name="Google Shape;326;p38"/>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Concept Statement</a:t>
            </a:r>
            <a:endParaRPr b="1" sz="2800">
              <a:solidFill>
                <a:srgbClr val="0C343D"/>
              </a:solidFill>
              <a:latin typeface="Helvetica Neue"/>
              <a:ea typeface="Helvetica Neue"/>
              <a:cs typeface="Helvetica Neue"/>
              <a:sym typeface="Helvetica Neu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0" name="Shape 330"/>
        <p:cNvGrpSpPr/>
        <p:nvPr/>
      </p:nvGrpSpPr>
      <p:grpSpPr>
        <a:xfrm>
          <a:off x="0" y="0"/>
          <a:ext cx="0" cy="0"/>
          <a:chOff x="0" y="0"/>
          <a:chExt cx="0" cy="0"/>
        </a:xfrm>
      </p:grpSpPr>
      <p:sp>
        <p:nvSpPr>
          <p:cNvPr id="331" name="Google Shape;331;p39"/>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332" name="Google Shape;332;p39"/>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333" name="Google Shape;333;p39"/>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Creative Agenda Concept</a:t>
            </a:r>
            <a:endParaRPr b="1" sz="2800">
              <a:solidFill>
                <a:srgbClr val="0C343D"/>
              </a:solidFill>
              <a:latin typeface="Helvetica Neue"/>
              <a:ea typeface="Helvetica Neue"/>
              <a:cs typeface="Helvetica Neue"/>
              <a:sym typeface="Helvetica Neue"/>
            </a:endParaRPr>
          </a:p>
        </p:txBody>
      </p:sp>
      <p:sp>
        <p:nvSpPr>
          <p:cNvPr id="334" name="Google Shape;334;p39"/>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24</a:t>
            </a:r>
            <a:endParaRPr b="1" sz="1800">
              <a:solidFill>
                <a:srgbClr val="76A5AF"/>
              </a:solidFill>
              <a:latin typeface="Helvetica Neue"/>
              <a:ea typeface="Helvetica Neue"/>
              <a:cs typeface="Helvetica Neue"/>
              <a:sym typeface="Helvetica Neue"/>
            </a:endParaRPr>
          </a:p>
        </p:txBody>
      </p:sp>
      <p:pic>
        <p:nvPicPr>
          <p:cNvPr id="335" name="Google Shape;335;p39"/>
          <p:cNvPicPr preferRelativeResize="0"/>
          <p:nvPr/>
        </p:nvPicPr>
        <p:blipFill rotWithShape="1">
          <a:blip r:embed="rId3">
            <a:alphaModFix/>
          </a:blip>
          <a:srcRect b="0" l="18344" r="23104" t="0"/>
          <a:stretch/>
        </p:blipFill>
        <p:spPr>
          <a:xfrm>
            <a:off x="6490684" y="1292100"/>
            <a:ext cx="2517300" cy="2865300"/>
          </a:xfrm>
          <a:prstGeom prst="roundRect">
            <a:avLst>
              <a:gd fmla="val 16667" name="adj"/>
            </a:avLst>
          </a:prstGeom>
          <a:noFill/>
          <a:ln>
            <a:noFill/>
          </a:ln>
        </p:spPr>
      </p:pic>
      <p:sp>
        <p:nvSpPr>
          <p:cNvPr id="336" name="Google Shape;336;p39"/>
          <p:cNvSpPr txBox="1"/>
          <p:nvPr/>
        </p:nvSpPr>
        <p:spPr>
          <a:xfrm>
            <a:off x="6784663" y="4157513"/>
            <a:ext cx="1929300" cy="42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0C343D"/>
                </a:solidFill>
                <a:latin typeface="Helvetica Neue"/>
                <a:ea typeface="Helvetica Neue"/>
                <a:cs typeface="Helvetica Neue"/>
                <a:sym typeface="Helvetica Neue"/>
              </a:rPr>
              <a:t>Opaque</a:t>
            </a:r>
            <a:endParaRPr sz="1200">
              <a:solidFill>
                <a:srgbClr val="0C343D"/>
              </a:solidFill>
              <a:latin typeface="Helvetica Neue"/>
              <a:ea typeface="Helvetica Neue"/>
              <a:cs typeface="Helvetica Neue"/>
              <a:sym typeface="Helvetica Neue"/>
            </a:endParaRPr>
          </a:p>
        </p:txBody>
      </p:sp>
      <p:pic>
        <p:nvPicPr>
          <p:cNvPr id="337" name="Google Shape;337;p39"/>
          <p:cNvPicPr preferRelativeResize="0"/>
          <p:nvPr/>
        </p:nvPicPr>
        <p:blipFill rotWithShape="1">
          <a:blip r:embed="rId4">
            <a:alphaModFix/>
          </a:blip>
          <a:srcRect b="0" l="21127" r="39992" t="0"/>
          <a:stretch/>
        </p:blipFill>
        <p:spPr>
          <a:xfrm>
            <a:off x="4646514" y="1292111"/>
            <a:ext cx="1669200" cy="2865300"/>
          </a:xfrm>
          <a:prstGeom prst="roundRect">
            <a:avLst>
              <a:gd fmla="val 16667" name="adj"/>
            </a:avLst>
          </a:prstGeom>
          <a:noFill/>
          <a:ln>
            <a:noFill/>
          </a:ln>
        </p:spPr>
      </p:pic>
      <p:sp>
        <p:nvSpPr>
          <p:cNvPr id="338" name="Google Shape;338;p39"/>
          <p:cNvSpPr txBox="1"/>
          <p:nvPr/>
        </p:nvSpPr>
        <p:spPr>
          <a:xfrm>
            <a:off x="4516463" y="4157513"/>
            <a:ext cx="1929300" cy="42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0C343D"/>
                </a:solidFill>
                <a:latin typeface="Helvetica Neue"/>
                <a:ea typeface="Helvetica Neue"/>
                <a:cs typeface="Helvetica Neue"/>
                <a:sym typeface="Helvetica Neue"/>
              </a:rPr>
              <a:t>Translucent</a:t>
            </a:r>
            <a:endParaRPr sz="1200">
              <a:solidFill>
                <a:srgbClr val="0C343D"/>
              </a:solidFill>
              <a:latin typeface="Helvetica Neue"/>
              <a:ea typeface="Helvetica Neue"/>
              <a:cs typeface="Helvetica Neue"/>
              <a:sym typeface="Helvetica Neue"/>
            </a:endParaRPr>
          </a:p>
        </p:txBody>
      </p:sp>
      <p:sp>
        <p:nvSpPr>
          <p:cNvPr id="339" name="Google Shape;339;p39"/>
          <p:cNvSpPr txBox="1"/>
          <p:nvPr/>
        </p:nvSpPr>
        <p:spPr>
          <a:xfrm>
            <a:off x="1319813" y="4157513"/>
            <a:ext cx="1929300" cy="42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0C343D"/>
                </a:solidFill>
                <a:latin typeface="Helvetica Neue"/>
                <a:ea typeface="Helvetica Neue"/>
                <a:cs typeface="Helvetica Neue"/>
                <a:sym typeface="Helvetica Neue"/>
              </a:rPr>
              <a:t>Transparent</a:t>
            </a:r>
            <a:endParaRPr sz="1200">
              <a:solidFill>
                <a:srgbClr val="0C343D"/>
              </a:solidFill>
              <a:latin typeface="Helvetica Neue"/>
              <a:ea typeface="Helvetica Neue"/>
              <a:cs typeface="Helvetica Neue"/>
              <a:sym typeface="Helvetica Neue"/>
            </a:endParaRPr>
          </a:p>
        </p:txBody>
      </p:sp>
      <p:pic>
        <p:nvPicPr>
          <p:cNvPr id="340" name="Google Shape;340;p39"/>
          <p:cNvPicPr preferRelativeResize="0"/>
          <p:nvPr/>
        </p:nvPicPr>
        <p:blipFill>
          <a:blip r:embed="rId5">
            <a:alphaModFix/>
          </a:blip>
          <a:stretch>
            <a:fillRect/>
          </a:stretch>
        </p:blipFill>
        <p:spPr>
          <a:xfrm>
            <a:off x="136023" y="1292226"/>
            <a:ext cx="4296900" cy="2865300"/>
          </a:xfrm>
          <a:prstGeom prst="roundRect">
            <a:avLst>
              <a:gd fmla="val 16667" name="adj"/>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4" name="Shape 344"/>
        <p:cNvGrpSpPr/>
        <p:nvPr/>
      </p:nvGrpSpPr>
      <p:grpSpPr>
        <a:xfrm>
          <a:off x="0" y="0"/>
          <a:ext cx="0" cy="0"/>
          <a:chOff x="0" y="0"/>
          <a:chExt cx="0" cy="0"/>
        </a:xfrm>
      </p:grpSpPr>
      <p:sp>
        <p:nvSpPr>
          <p:cNvPr id="345" name="Google Shape;345;p40"/>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346" name="Google Shape;346;p40"/>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347" name="Google Shape;347;p40"/>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Architectural Firm Hierarchy</a:t>
            </a:r>
            <a:endParaRPr b="1" sz="2800">
              <a:solidFill>
                <a:srgbClr val="0C343D"/>
              </a:solidFill>
              <a:latin typeface="Helvetica Neue"/>
              <a:ea typeface="Helvetica Neue"/>
              <a:cs typeface="Helvetica Neue"/>
              <a:sym typeface="Helvetica Neue"/>
            </a:endParaRPr>
          </a:p>
        </p:txBody>
      </p:sp>
      <p:sp>
        <p:nvSpPr>
          <p:cNvPr id="348" name="Google Shape;348;p40"/>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25</a:t>
            </a:r>
            <a:endParaRPr b="1" sz="1800">
              <a:solidFill>
                <a:srgbClr val="76A5AF"/>
              </a:solidFill>
              <a:latin typeface="Helvetica Neue"/>
              <a:ea typeface="Helvetica Neue"/>
              <a:cs typeface="Helvetica Neue"/>
              <a:sym typeface="Helvetica Neue"/>
            </a:endParaRPr>
          </a:p>
        </p:txBody>
      </p:sp>
      <p:pic>
        <p:nvPicPr>
          <p:cNvPr id="349" name="Google Shape;349;p40"/>
          <p:cNvPicPr preferRelativeResize="0"/>
          <p:nvPr/>
        </p:nvPicPr>
        <p:blipFill>
          <a:blip r:embed="rId3">
            <a:alphaModFix/>
          </a:blip>
          <a:stretch>
            <a:fillRect/>
          </a:stretch>
        </p:blipFill>
        <p:spPr>
          <a:xfrm>
            <a:off x="1910700" y="737204"/>
            <a:ext cx="5322598" cy="431942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3" name="Shape 353"/>
        <p:cNvGrpSpPr/>
        <p:nvPr/>
      </p:nvGrpSpPr>
      <p:grpSpPr>
        <a:xfrm>
          <a:off x="0" y="0"/>
          <a:ext cx="0" cy="0"/>
          <a:chOff x="0" y="0"/>
          <a:chExt cx="0" cy="0"/>
        </a:xfrm>
      </p:grpSpPr>
      <p:sp>
        <p:nvSpPr>
          <p:cNvPr id="354" name="Google Shape;354;p41"/>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355" name="Google Shape;355;p41"/>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356" name="Google Shape;356;p41"/>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Architectural Firm In an Activity Office</a:t>
            </a:r>
            <a:endParaRPr b="1" sz="2800">
              <a:solidFill>
                <a:srgbClr val="0C343D"/>
              </a:solidFill>
              <a:latin typeface="Helvetica Neue"/>
              <a:ea typeface="Helvetica Neue"/>
              <a:cs typeface="Helvetica Neue"/>
              <a:sym typeface="Helvetica Neue"/>
            </a:endParaRPr>
          </a:p>
        </p:txBody>
      </p:sp>
      <p:sp>
        <p:nvSpPr>
          <p:cNvPr id="357" name="Google Shape;357;p41"/>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26</a:t>
            </a:r>
            <a:endParaRPr b="1" sz="1800">
              <a:solidFill>
                <a:srgbClr val="76A5AF"/>
              </a:solidFill>
              <a:latin typeface="Helvetica Neue"/>
              <a:ea typeface="Helvetica Neue"/>
              <a:cs typeface="Helvetica Neue"/>
              <a:sym typeface="Helvetica Neue"/>
            </a:endParaRPr>
          </a:p>
        </p:txBody>
      </p:sp>
      <p:pic>
        <p:nvPicPr>
          <p:cNvPr id="358" name="Google Shape;358;p41"/>
          <p:cNvPicPr preferRelativeResize="0"/>
          <p:nvPr/>
        </p:nvPicPr>
        <p:blipFill>
          <a:blip r:embed="rId3">
            <a:alphaModFix/>
          </a:blip>
          <a:stretch>
            <a:fillRect/>
          </a:stretch>
        </p:blipFill>
        <p:spPr>
          <a:xfrm>
            <a:off x="1358876" y="870900"/>
            <a:ext cx="6426102" cy="41480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 name="Shape 76"/>
        <p:cNvGrpSpPr/>
        <p:nvPr/>
      </p:nvGrpSpPr>
      <p:grpSpPr>
        <a:xfrm>
          <a:off x="0" y="0"/>
          <a:ext cx="0" cy="0"/>
          <a:chOff x="0" y="0"/>
          <a:chExt cx="0" cy="0"/>
        </a:xfrm>
      </p:grpSpPr>
      <p:sp>
        <p:nvSpPr>
          <p:cNvPr id="77" name="Google Shape;77;p15"/>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78" name="Google Shape;78;p15"/>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79" name="Google Shape;79;p15"/>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Contents</a:t>
            </a:r>
            <a:endParaRPr b="1" sz="2800">
              <a:solidFill>
                <a:srgbClr val="0C343D"/>
              </a:solidFill>
              <a:latin typeface="Helvetica Neue"/>
              <a:ea typeface="Helvetica Neue"/>
              <a:cs typeface="Helvetica Neue"/>
              <a:sym typeface="Helvetica Neue"/>
            </a:endParaRPr>
          </a:p>
        </p:txBody>
      </p:sp>
      <p:sp>
        <p:nvSpPr>
          <p:cNvPr id="80" name="Google Shape;80;p15"/>
          <p:cNvSpPr txBox="1"/>
          <p:nvPr/>
        </p:nvSpPr>
        <p:spPr>
          <a:xfrm>
            <a:off x="1458991" y="1444806"/>
            <a:ext cx="1033200" cy="5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200">
                <a:solidFill>
                  <a:srgbClr val="76A5AF"/>
                </a:solidFill>
                <a:latin typeface="Helvetica Neue"/>
                <a:ea typeface="Helvetica Neue"/>
                <a:cs typeface="Helvetica Neue"/>
                <a:sym typeface="Helvetica Neue"/>
              </a:rPr>
              <a:t>01</a:t>
            </a:r>
            <a:endParaRPr b="1" sz="4200">
              <a:solidFill>
                <a:srgbClr val="76A5AF"/>
              </a:solidFill>
              <a:latin typeface="Helvetica Neue"/>
              <a:ea typeface="Helvetica Neue"/>
              <a:cs typeface="Helvetica Neue"/>
              <a:sym typeface="Helvetica Neue"/>
            </a:endParaRPr>
          </a:p>
        </p:txBody>
      </p:sp>
      <p:sp>
        <p:nvSpPr>
          <p:cNvPr id="81" name="Google Shape;81;p15"/>
          <p:cNvSpPr txBox="1"/>
          <p:nvPr/>
        </p:nvSpPr>
        <p:spPr>
          <a:xfrm>
            <a:off x="1470450" y="1911750"/>
            <a:ext cx="2999400" cy="752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800">
                <a:solidFill>
                  <a:srgbClr val="0C343D"/>
                </a:solidFill>
                <a:latin typeface="Helvetica Neue"/>
                <a:ea typeface="Helvetica Neue"/>
                <a:cs typeface="Helvetica Neue"/>
                <a:sym typeface="Helvetica Neue"/>
              </a:rPr>
              <a:t>Research Question &amp; Topic Importance</a:t>
            </a:r>
            <a:endParaRPr b="1" sz="1800">
              <a:solidFill>
                <a:srgbClr val="0C343D"/>
              </a:solidFill>
              <a:latin typeface="Helvetica Neue"/>
              <a:ea typeface="Helvetica Neue"/>
              <a:cs typeface="Helvetica Neue"/>
              <a:sym typeface="Helvetica Neue"/>
            </a:endParaRPr>
          </a:p>
        </p:txBody>
      </p:sp>
      <p:sp>
        <p:nvSpPr>
          <p:cNvPr id="82" name="Google Shape;82;p15"/>
          <p:cNvSpPr txBox="1"/>
          <p:nvPr/>
        </p:nvSpPr>
        <p:spPr>
          <a:xfrm>
            <a:off x="5180866" y="1444806"/>
            <a:ext cx="1055700" cy="5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200">
                <a:solidFill>
                  <a:srgbClr val="76A5AF"/>
                </a:solidFill>
                <a:latin typeface="Helvetica Neue"/>
                <a:ea typeface="Helvetica Neue"/>
                <a:cs typeface="Helvetica Neue"/>
                <a:sym typeface="Helvetica Neue"/>
              </a:rPr>
              <a:t>04</a:t>
            </a:r>
            <a:endParaRPr b="1" sz="4200">
              <a:solidFill>
                <a:srgbClr val="76A5AF"/>
              </a:solidFill>
              <a:latin typeface="Helvetica Neue"/>
              <a:ea typeface="Helvetica Neue"/>
              <a:cs typeface="Helvetica Neue"/>
              <a:sym typeface="Helvetica Neue"/>
            </a:endParaRPr>
          </a:p>
        </p:txBody>
      </p:sp>
      <p:sp>
        <p:nvSpPr>
          <p:cNvPr id="83" name="Google Shape;83;p15"/>
          <p:cNvSpPr txBox="1"/>
          <p:nvPr/>
        </p:nvSpPr>
        <p:spPr>
          <a:xfrm>
            <a:off x="5192325" y="2132238"/>
            <a:ext cx="2999400" cy="531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800">
                <a:solidFill>
                  <a:srgbClr val="0C343D"/>
                </a:solidFill>
                <a:latin typeface="Helvetica Neue"/>
                <a:ea typeface="Helvetica Neue"/>
                <a:cs typeface="Helvetica Neue"/>
                <a:sym typeface="Helvetica Neue"/>
              </a:rPr>
              <a:t>Literature Review Summary</a:t>
            </a:r>
            <a:endParaRPr b="1" sz="1800">
              <a:solidFill>
                <a:srgbClr val="0C343D"/>
              </a:solidFill>
              <a:latin typeface="Helvetica Neue"/>
              <a:ea typeface="Helvetica Neue"/>
              <a:cs typeface="Helvetica Neue"/>
              <a:sym typeface="Helvetica Neue"/>
            </a:endParaRPr>
          </a:p>
        </p:txBody>
      </p:sp>
      <p:sp>
        <p:nvSpPr>
          <p:cNvPr id="84" name="Google Shape;84;p15"/>
          <p:cNvSpPr txBox="1"/>
          <p:nvPr/>
        </p:nvSpPr>
        <p:spPr>
          <a:xfrm>
            <a:off x="1458991" y="3198364"/>
            <a:ext cx="1033200" cy="5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200">
                <a:solidFill>
                  <a:srgbClr val="76A5AF"/>
                </a:solidFill>
                <a:latin typeface="Helvetica Neue"/>
                <a:ea typeface="Helvetica Neue"/>
                <a:cs typeface="Helvetica Neue"/>
                <a:sym typeface="Helvetica Neue"/>
              </a:rPr>
              <a:t>13</a:t>
            </a:r>
            <a:endParaRPr b="1" sz="4200">
              <a:solidFill>
                <a:srgbClr val="76A5AF"/>
              </a:solidFill>
              <a:latin typeface="Helvetica Neue"/>
              <a:ea typeface="Helvetica Neue"/>
              <a:cs typeface="Helvetica Neue"/>
              <a:sym typeface="Helvetica Neue"/>
            </a:endParaRPr>
          </a:p>
        </p:txBody>
      </p:sp>
      <p:sp>
        <p:nvSpPr>
          <p:cNvPr id="85" name="Google Shape;85;p15"/>
          <p:cNvSpPr txBox="1"/>
          <p:nvPr/>
        </p:nvSpPr>
        <p:spPr>
          <a:xfrm>
            <a:off x="1470450" y="3946196"/>
            <a:ext cx="2999400" cy="531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800">
                <a:solidFill>
                  <a:srgbClr val="0C343D"/>
                </a:solidFill>
                <a:latin typeface="Helvetica Neue"/>
                <a:ea typeface="Helvetica Neue"/>
                <a:cs typeface="Helvetica Neue"/>
                <a:sym typeface="Helvetica Neue"/>
              </a:rPr>
              <a:t>Research Agenda Summary</a:t>
            </a:r>
            <a:endParaRPr b="1" sz="1800">
              <a:solidFill>
                <a:srgbClr val="0C343D"/>
              </a:solidFill>
              <a:latin typeface="Helvetica Neue"/>
              <a:ea typeface="Helvetica Neue"/>
              <a:cs typeface="Helvetica Neue"/>
              <a:sym typeface="Helvetica Neue"/>
            </a:endParaRPr>
          </a:p>
        </p:txBody>
      </p:sp>
      <p:sp>
        <p:nvSpPr>
          <p:cNvPr id="86" name="Google Shape;86;p15"/>
          <p:cNvSpPr txBox="1"/>
          <p:nvPr/>
        </p:nvSpPr>
        <p:spPr>
          <a:xfrm>
            <a:off x="5180866" y="3198364"/>
            <a:ext cx="1055700" cy="5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200">
                <a:solidFill>
                  <a:srgbClr val="76A5AF"/>
                </a:solidFill>
                <a:latin typeface="Helvetica Neue"/>
                <a:ea typeface="Helvetica Neue"/>
                <a:cs typeface="Helvetica Neue"/>
                <a:sym typeface="Helvetica Neue"/>
              </a:rPr>
              <a:t>22</a:t>
            </a:r>
            <a:endParaRPr b="1" sz="4200">
              <a:solidFill>
                <a:srgbClr val="76A5AF"/>
              </a:solidFill>
              <a:latin typeface="Helvetica Neue"/>
              <a:ea typeface="Helvetica Neue"/>
              <a:cs typeface="Helvetica Neue"/>
              <a:sym typeface="Helvetica Neue"/>
            </a:endParaRPr>
          </a:p>
        </p:txBody>
      </p:sp>
      <p:sp>
        <p:nvSpPr>
          <p:cNvPr id="87" name="Google Shape;87;p15"/>
          <p:cNvSpPr txBox="1"/>
          <p:nvPr/>
        </p:nvSpPr>
        <p:spPr>
          <a:xfrm>
            <a:off x="5192325" y="3665302"/>
            <a:ext cx="2999400" cy="531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800">
                <a:solidFill>
                  <a:srgbClr val="0C343D"/>
                </a:solidFill>
                <a:latin typeface="Helvetica Neue"/>
                <a:ea typeface="Helvetica Neue"/>
                <a:cs typeface="Helvetica Neue"/>
                <a:sym typeface="Helvetica Neue"/>
              </a:rPr>
              <a:t>Creative Agenda</a:t>
            </a:r>
            <a:endParaRPr b="1" sz="1800">
              <a:solidFill>
                <a:srgbClr val="0C343D"/>
              </a:solidFill>
              <a:latin typeface="Helvetica Neue"/>
              <a:ea typeface="Helvetica Neue"/>
              <a:cs typeface="Helvetica Neue"/>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2" name="Shape 362"/>
        <p:cNvGrpSpPr/>
        <p:nvPr/>
      </p:nvGrpSpPr>
      <p:grpSpPr>
        <a:xfrm>
          <a:off x="0" y="0"/>
          <a:ext cx="0" cy="0"/>
          <a:chOff x="0" y="0"/>
          <a:chExt cx="0" cy="0"/>
        </a:xfrm>
      </p:grpSpPr>
      <p:sp>
        <p:nvSpPr>
          <p:cNvPr id="363" name="Google Shape;363;p42"/>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364" name="Google Shape;364;p42"/>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365" name="Google Shape;365;p42"/>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Prototypical Office Building</a:t>
            </a:r>
            <a:endParaRPr b="1" sz="2800">
              <a:solidFill>
                <a:srgbClr val="0C343D"/>
              </a:solidFill>
              <a:latin typeface="Helvetica Neue"/>
              <a:ea typeface="Helvetica Neue"/>
              <a:cs typeface="Helvetica Neue"/>
              <a:sym typeface="Helvetica Neue"/>
            </a:endParaRPr>
          </a:p>
        </p:txBody>
      </p:sp>
      <p:sp>
        <p:nvSpPr>
          <p:cNvPr id="366" name="Google Shape;366;p42"/>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27</a:t>
            </a:r>
            <a:endParaRPr b="1" sz="1800">
              <a:solidFill>
                <a:srgbClr val="76A5AF"/>
              </a:solidFill>
              <a:latin typeface="Helvetica Neue"/>
              <a:ea typeface="Helvetica Neue"/>
              <a:cs typeface="Helvetica Neue"/>
              <a:sym typeface="Helvetica Neue"/>
            </a:endParaRPr>
          </a:p>
        </p:txBody>
      </p:sp>
      <p:pic>
        <p:nvPicPr>
          <p:cNvPr id="367" name="Google Shape;367;p42"/>
          <p:cNvPicPr preferRelativeResize="0"/>
          <p:nvPr/>
        </p:nvPicPr>
        <p:blipFill>
          <a:blip r:embed="rId3">
            <a:alphaModFix/>
          </a:blip>
          <a:stretch>
            <a:fillRect/>
          </a:stretch>
        </p:blipFill>
        <p:spPr>
          <a:xfrm>
            <a:off x="1437513" y="991021"/>
            <a:ext cx="6268829" cy="389087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1" name="Shape 371"/>
        <p:cNvGrpSpPr/>
        <p:nvPr/>
      </p:nvGrpSpPr>
      <p:grpSpPr>
        <a:xfrm>
          <a:off x="0" y="0"/>
          <a:ext cx="0" cy="0"/>
          <a:chOff x="0" y="0"/>
          <a:chExt cx="0" cy="0"/>
        </a:xfrm>
      </p:grpSpPr>
      <p:sp>
        <p:nvSpPr>
          <p:cNvPr id="372" name="Google Shape;372;p43"/>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373" name="Google Shape;373;p43"/>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374" name="Google Shape;374;p43"/>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Prototypical Office Building</a:t>
            </a:r>
            <a:endParaRPr b="1" sz="2800">
              <a:solidFill>
                <a:srgbClr val="0C343D"/>
              </a:solidFill>
              <a:latin typeface="Helvetica Neue"/>
              <a:ea typeface="Helvetica Neue"/>
              <a:cs typeface="Helvetica Neue"/>
              <a:sym typeface="Helvetica Neue"/>
            </a:endParaRPr>
          </a:p>
        </p:txBody>
      </p:sp>
      <p:sp>
        <p:nvSpPr>
          <p:cNvPr id="375" name="Google Shape;375;p43"/>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28</a:t>
            </a:r>
            <a:endParaRPr b="1" sz="1800">
              <a:solidFill>
                <a:srgbClr val="76A5AF"/>
              </a:solidFill>
              <a:latin typeface="Helvetica Neue"/>
              <a:ea typeface="Helvetica Neue"/>
              <a:cs typeface="Helvetica Neue"/>
              <a:sym typeface="Helvetica Neue"/>
            </a:endParaRPr>
          </a:p>
        </p:txBody>
      </p:sp>
      <p:pic>
        <p:nvPicPr>
          <p:cNvPr id="376" name="Google Shape;376;p43"/>
          <p:cNvPicPr preferRelativeResize="0"/>
          <p:nvPr/>
        </p:nvPicPr>
        <p:blipFill>
          <a:blip r:embed="rId3">
            <a:alphaModFix/>
          </a:blip>
          <a:stretch>
            <a:fillRect/>
          </a:stretch>
        </p:blipFill>
        <p:spPr>
          <a:xfrm>
            <a:off x="152325" y="1422871"/>
            <a:ext cx="8839204" cy="1230065"/>
          </a:xfrm>
          <a:prstGeom prst="rect">
            <a:avLst/>
          </a:prstGeom>
          <a:noFill/>
          <a:ln>
            <a:noFill/>
          </a:ln>
        </p:spPr>
      </p:pic>
      <p:pic>
        <p:nvPicPr>
          <p:cNvPr id="377" name="Google Shape;377;p43"/>
          <p:cNvPicPr preferRelativeResize="0"/>
          <p:nvPr/>
        </p:nvPicPr>
        <p:blipFill>
          <a:blip r:embed="rId4">
            <a:alphaModFix/>
          </a:blip>
          <a:stretch>
            <a:fillRect/>
          </a:stretch>
        </p:blipFill>
        <p:spPr>
          <a:xfrm>
            <a:off x="1647637" y="2848950"/>
            <a:ext cx="5848428" cy="1287900"/>
          </a:xfrm>
          <a:prstGeom prst="rect">
            <a:avLst/>
          </a:prstGeom>
          <a:noFill/>
          <a:ln>
            <a:noFill/>
          </a:ln>
        </p:spPr>
      </p:pic>
      <p:pic>
        <p:nvPicPr>
          <p:cNvPr id="378" name="Google Shape;378;p43"/>
          <p:cNvPicPr preferRelativeResize="0"/>
          <p:nvPr/>
        </p:nvPicPr>
        <p:blipFill>
          <a:blip r:embed="rId5">
            <a:alphaModFix amt="50000"/>
          </a:blip>
          <a:stretch>
            <a:fillRect/>
          </a:stretch>
        </p:blipFill>
        <p:spPr>
          <a:xfrm>
            <a:off x="6475699" y="1905809"/>
            <a:ext cx="174026" cy="629280"/>
          </a:xfrm>
          <a:prstGeom prst="rect">
            <a:avLst/>
          </a:prstGeom>
          <a:noFill/>
          <a:ln>
            <a:noFill/>
          </a:ln>
        </p:spPr>
      </p:pic>
      <p:pic>
        <p:nvPicPr>
          <p:cNvPr id="379" name="Google Shape;379;p43"/>
          <p:cNvPicPr preferRelativeResize="0"/>
          <p:nvPr/>
        </p:nvPicPr>
        <p:blipFill>
          <a:blip r:embed="rId5">
            <a:alphaModFix amt="50000"/>
          </a:blip>
          <a:stretch>
            <a:fillRect/>
          </a:stretch>
        </p:blipFill>
        <p:spPr>
          <a:xfrm>
            <a:off x="3345000" y="3374619"/>
            <a:ext cx="174026" cy="62928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3" name="Shape 383"/>
        <p:cNvGrpSpPr/>
        <p:nvPr/>
      </p:nvGrpSpPr>
      <p:grpSpPr>
        <a:xfrm>
          <a:off x="0" y="0"/>
          <a:ext cx="0" cy="0"/>
          <a:chOff x="0" y="0"/>
          <a:chExt cx="0" cy="0"/>
        </a:xfrm>
      </p:grpSpPr>
      <p:sp>
        <p:nvSpPr>
          <p:cNvPr id="384" name="Google Shape;384;p44"/>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385" name="Google Shape;385;p44"/>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386" name="Google Shape;386;p44"/>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Programming</a:t>
            </a:r>
            <a:endParaRPr b="1" sz="2800">
              <a:solidFill>
                <a:srgbClr val="0C343D"/>
              </a:solidFill>
              <a:latin typeface="Helvetica Neue"/>
              <a:ea typeface="Helvetica Neue"/>
              <a:cs typeface="Helvetica Neue"/>
              <a:sym typeface="Helvetica Neue"/>
            </a:endParaRPr>
          </a:p>
        </p:txBody>
      </p:sp>
      <p:sp>
        <p:nvSpPr>
          <p:cNvPr id="387" name="Google Shape;387;p44"/>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29</a:t>
            </a:r>
            <a:endParaRPr b="1" sz="1800">
              <a:solidFill>
                <a:srgbClr val="76A5AF"/>
              </a:solidFill>
              <a:latin typeface="Helvetica Neue"/>
              <a:ea typeface="Helvetica Neue"/>
              <a:cs typeface="Helvetica Neue"/>
              <a:sym typeface="Helvetica Neue"/>
            </a:endParaRPr>
          </a:p>
        </p:txBody>
      </p:sp>
      <p:pic>
        <p:nvPicPr>
          <p:cNvPr id="388" name="Google Shape;388;p44"/>
          <p:cNvPicPr preferRelativeResize="0"/>
          <p:nvPr/>
        </p:nvPicPr>
        <p:blipFill rotWithShape="1">
          <a:blip r:embed="rId3">
            <a:alphaModFix/>
          </a:blip>
          <a:srcRect b="8405" l="6764" r="9511" t="7870"/>
          <a:stretch/>
        </p:blipFill>
        <p:spPr>
          <a:xfrm>
            <a:off x="1801827" y="947825"/>
            <a:ext cx="5540347" cy="37981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2" name="Shape 392"/>
        <p:cNvGrpSpPr/>
        <p:nvPr/>
      </p:nvGrpSpPr>
      <p:grpSpPr>
        <a:xfrm>
          <a:off x="0" y="0"/>
          <a:ext cx="0" cy="0"/>
          <a:chOff x="0" y="0"/>
          <a:chExt cx="0" cy="0"/>
        </a:xfrm>
      </p:grpSpPr>
      <p:sp>
        <p:nvSpPr>
          <p:cNvPr id="393" name="Google Shape;393;p45"/>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394" name="Google Shape;394;p45"/>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395" name="Google Shape;395;p45"/>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Programming</a:t>
            </a:r>
            <a:endParaRPr b="1" sz="2800">
              <a:solidFill>
                <a:srgbClr val="0C343D"/>
              </a:solidFill>
              <a:latin typeface="Helvetica Neue"/>
              <a:ea typeface="Helvetica Neue"/>
              <a:cs typeface="Helvetica Neue"/>
              <a:sym typeface="Helvetica Neue"/>
            </a:endParaRPr>
          </a:p>
        </p:txBody>
      </p:sp>
      <p:sp>
        <p:nvSpPr>
          <p:cNvPr id="396" name="Google Shape;396;p45"/>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30</a:t>
            </a:r>
            <a:endParaRPr b="1" sz="1800">
              <a:solidFill>
                <a:srgbClr val="76A5AF"/>
              </a:solidFill>
              <a:latin typeface="Helvetica Neue"/>
              <a:ea typeface="Helvetica Neue"/>
              <a:cs typeface="Helvetica Neue"/>
              <a:sym typeface="Helvetica Neue"/>
            </a:endParaRPr>
          </a:p>
        </p:txBody>
      </p:sp>
      <p:pic>
        <p:nvPicPr>
          <p:cNvPr id="397" name="Google Shape;397;p45"/>
          <p:cNvPicPr preferRelativeResize="0"/>
          <p:nvPr/>
        </p:nvPicPr>
        <p:blipFill>
          <a:blip r:embed="rId3">
            <a:alphaModFix/>
          </a:blip>
          <a:stretch>
            <a:fillRect/>
          </a:stretch>
        </p:blipFill>
        <p:spPr>
          <a:xfrm>
            <a:off x="1340837" y="897625"/>
            <a:ext cx="6462177" cy="39252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1" name="Shape 401"/>
        <p:cNvGrpSpPr/>
        <p:nvPr/>
      </p:nvGrpSpPr>
      <p:grpSpPr>
        <a:xfrm>
          <a:off x="0" y="0"/>
          <a:ext cx="0" cy="0"/>
          <a:chOff x="0" y="0"/>
          <a:chExt cx="0" cy="0"/>
        </a:xfrm>
      </p:grpSpPr>
      <p:sp>
        <p:nvSpPr>
          <p:cNvPr id="402" name="Google Shape;402;p46"/>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03" name="Google Shape;403;p46"/>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04" name="Google Shape;404;p46"/>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Programming</a:t>
            </a:r>
            <a:endParaRPr b="1" sz="2800">
              <a:solidFill>
                <a:srgbClr val="0C343D"/>
              </a:solidFill>
              <a:latin typeface="Helvetica Neue"/>
              <a:ea typeface="Helvetica Neue"/>
              <a:cs typeface="Helvetica Neue"/>
              <a:sym typeface="Helvetica Neue"/>
            </a:endParaRPr>
          </a:p>
        </p:txBody>
      </p:sp>
      <p:sp>
        <p:nvSpPr>
          <p:cNvPr id="405" name="Google Shape;405;p46"/>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31</a:t>
            </a:r>
            <a:endParaRPr b="1" sz="1800">
              <a:solidFill>
                <a:srgbClr val="76A5AF"/>
              </a:solidFill>
              <a:latin typeface="Helvetica Neue"/>
              <a:ea typeface="Helvetica Neue"/>
              <a:cs typeface="Helvetica Neue"/>
              <a:sym typeface="Helvetica Neue"/>
            </a:endParaRPr>
          </a:p>
        </p:txBody>
      </p:sp>
      <p:pic>
        <p:nvPicPr>
          <p:cNvPr id="406" name="Google Shape;406;p46"/>
          <p:cNvPicPr preferRelativeResize="0"/>
          <p:nvPr/>
        </p:nvPicPr>
        <p:blipFill rotWithShape="1">
          <a:blip r:embed="rId3">
            <a:alphaModFix/>
          </a:blip>
          <a:srcRect b="5383" l="15411" r="8293" t="0"/>
          <a:stretch/>
        </p:blipFill>
        <p:spPr>
          <a:xfrm>
            <a:off x="2083400" y="1040400"/>
            <a:ext cx="4977050" cy="38847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0" name="Shape 410"/>
        <p:cNvGrpSpPr/>
        <p:nvPr/>
      </p:nvGrpSpPr>
      <p:grpSpPr>
        <a:xfrm>
          <a:off x="0" y="0"/>
          <a:ext cx="0" cy="0"/>
          <a:chOff x="0" y="0"/>
          <a:chExt cx="0" cy="0"/>
        </a:xfrm>
      </p:grpSpPr>
      <p:sp>
        <p:nvSpPr>
          <p:cNvPr id="411" name="Google Shape;411;p47"/>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12" name="Google Shape;412;p47"/>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13" name="Google Shape;413;p47"/>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Programming</a:t>
            </a:r>
            <a:endParaRPr b="1" sz="2800">
              <a:solidFill>
                <a:srgbClr val="0C343D"/>
              </a:solidFill>
              <a:latin typeface="Helvetica Neue"/>
              <a:ea typeface="Helvetica Neue"/>
              <a:cs typeface="Helvetica Neue"/>
              <a:sym typeface="Helvetica Neue"/>
            </a:endParaRPr>
          </a:p>
        </p:txBody>
      </p:sp>
      <p:sp>
        <p:nvSpPr>
          <p:cNvPr id="414" name="Google Shape;414;p47"/>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32</a:t>
            </a:r>
            <a:endParaRPr b="1" sz="1800">
              <a:solidFill>
                <a:srgbClr val="76A5AF"/>
              </a:solidFill>
              <a:latin typeface="Helvetica Neue"/>
              <a:ea typeface="Helvetica Neue"/>
              <a:cs typeface="Helvetica Neue"/>
              <a:sym typeface="Helvetica Neue"/>
            </a:endParaRPr>
          </a:p>
        </p:txBody>
      </p:sp>
      <p:pic>
        <p:nvPicPr>
          <p:cNvPr id="415" name="Google Shape;415;p47"/>
          <p:cNvPicPr preferRelativeResize="0"/>
          <p:nvPr/>
        </p:nvPicPr>
        <p:blipFill>
          <a:blip r:embed="rId3">
            <a:alphaModFix/>
          </a:blip>
          <a:stretch>
            <a:fillRect/>
          </a:stretch>
        </p:blipFill>
        <p:spPr>
          <a:xfrm>
            <a:off x="1481025" y="1034221"/>
            <a:ext cx="6181939" cy="389087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9" name="Shape 419"/>
        <p:cNvGrpSpPr/>
        <p:nvPr/>
      </p:nvGrpSpPr>
      <p:grpSpPr>
        <a:xfrm>
          <a:off x="0" y="0"/>
          <a:ext cx="0" cy="0"/>
          <a:chOff x="0" y="0"/>
          <a:chExt cx="0" cy="0"/>
        </a:xfrm>
      </p:grpSpPr>
      <p:sp>
        <p:nvSpPr>
          <p:cNvPr id="420" name="Google Shape;420;p48"/>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21" name="Google Shape;421;p48"/>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22" name="Google Shape;422;p48"/>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Space Planning - Blocking</a:t>
            </a:r>
            <a:endParaRPr b="1" sz="2800">
              <a:solidFill>
                <a:srgbClr val="0C343D"/>
              </a:solidFill>
              <a:latin typeface="Helvetica Neue"/>
              <a:ea typeface="Helvetica Neue"/>
              <a:cs typeface="Helvetica Neue"/>
              <a:sym typeface="Helvetica Neue"/>
            </a:endParaRPr>
          </a:p>
        </p:txBody>
      </p:sp>
      <p:sp>
        <p:nvSpPr>
          <p:cNvPr id="423" name="Google Shape;423;p48"/>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33</a:t>
            </a:r>
            <a:endParaRPr b="1" sz="1800">
              <a:solidFill>
                <a:srgbClr val="76A5AF"/>
              </a:solidFill>
              <a:latin typeface="Helvetica Neue"/>
              <a:ea typeface="Helvetica Neue"/>
              <a:cs typeface="Helvetica Neue"/>
              <a:sym typeface="Helvetica Neue"/>
            </a:endParaRPr>
          </a:p>
        </p:txBody>
      </p:sp>
      <p:pic>
        <p:nvPicPr>
          <p:cNvPr id="424" name="Google Shape;424;p48"/>
          <p:cNvPicPr preferRelativeResize="0"/>
          <p:nvPr/>
        </p:nvPicPr>
        <p:blipFill>
          <a:blip r:embed="rId3">
            <a:alphaModFix/>
          </a:blip>
          <a:stretch>
            <a:fillRect/>
          </a:stretch>
        </p:blipFill>
        <p:spPr>
          <a:xfrm>
            <a:off x="1376838" y="1018921"/>
            <a:ext cx="6390175" cy="367247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8" name="Shape 428"/>
        <p:cNvGrpSpPr/>
        <p:nvPr/>
      </p:nvGrpSpPr>
      <p:grpSpPr>
        <a:xfrm>
          <a:off x="0" y="0"/>
          <a:ext cx="0" cy="0"/>
          <a:chOff x="0" y="0"/>
          <a:chExt cx="0" cy="0"/>
        </a:xfrm>
      </p:grpSpPr>
      <p:sp>
        <p:nvSpPr>
          <p:cNvPr id="429" name="Google Shape;429;p49"/>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30" name="Google Shape;430;p49"/>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31" name="Google Shape;431;p49"/>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Space Planning - Blocking</a:t>
            </a:r>
            <a:endParaRPr b="1" sz="2800">
              <a:solidFill>
                <a:srgbClr val="0C343D"/>
              </a:solidFill>
              <a:latin typeface="Helvetica Neue"/>
              <a:ea typeface="Helvetica Neue"/>
              <a:cs typeface="Helvetica Neue"/>
              <a:sym typeface="Helvetica Neue"/>
            </a:endParaRPr>
          </a:p>
        </p:txBody>
      </p:sp>
      <p:sp>
        <p:nvSpPr>
          <p:cNvPr id="432" name="Google Shape;432;p49"/>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34</a:t>
            </a:r>
            <a:endParaRPr b="1" sz="1800">
              <a:solidFill>
                <a:srgbClr val="76A5AF"/>
              </a:solidFill>
              <a:latin typeface="Helvetica Neue"/>
              <a:ea typeface="Helvetica Neue"/>
              <a:cs typeface="Helvetica Neue"/>
              <a:sym typeface="Helvetica Neue"/>
            </a:endParaRPr>
          </a:p>
        </p:txBody>
      </p:sp>
      <p:pic>
        <p:nvPicPr>
          <p:cNvPr id="433" name="Google Shape;433;p49"/>
          <p:cNvPicPr preferRelativeResize="0"/>
          <p:nvPr/>
        </p:nvPicPr>
        <p:blipFill>
          <a:blip r:embed="rId3">
            <a:alphaModFix/>
          </a:blip>
          <a:stretch>
            <a:fillRect/>
          </a:stretch>
        </p:blipFill>
        <p:spPr>
          <a:xfrm>
            <a:off x="2396000" y="947821"/>
            <a:ext cx="4352005" cy="389088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7" name="Shape 437"/>
        <p:cNvGrpSpPr/>
        <p:nvPr/>
      </p:nvGrpSpPr>
      <p:grpSpPr>
        <a:xfrm>
          <a:off x="0" y="0"/>
          <a:ext cx="0" cy="0"/>
          <a:chOff x="0" y="0"/>
          <a:chExt cx="0" cy="0"/>
        </a:xfrm>
      </p:grpSpPr>
      <p:sp>
        <p:nvSpPr>
          <p:cNvPr id="438" name="Google Shape;438;p50"/>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39" name="Google Shape;439;p50"/>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40" name="Google Shape;440;p50"/>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Floor Plan</a:t>
            </a:r>
            <a:endParaRPr b="1" sz="2800">
              <a:solidFill>
                <a:srgbClr val="0C343D"/>
              </a:solidFill>
              <a:latin typeface="Helvetica Neue"/>
              <a:ea typeface="Helvetica Neue"/>
              <a:cs typeface="Helvetica Neue"/>
              <a:sym typeface="Helvetica Neue"/>
            </a:endParaRPr>
          </a:p>
        </p:txBody>
      </p:sp>
      <p:sp>
        <p:nvSpPr>
          <p:cNvPr id="441" name="Google Shape;441;p50"/>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35</a:t>
            </a:r>
            <a:endParaRPr b="1" sz="1800">
              <a:solidFill>
                <a:srgbClr val="76A5AF"/>
              </a:solidFill>
              <a:latin typeface="Helvetica Neue"/>
              <a:ea typeface="Helvetica Neue"/>
              <a:cs typeface="Helvetica Neue"/>
              <a:sym typeface="Helvetica Neue"/>
            </a:endParaRPr>
          </a:p>
        </p:txBody>
      </p:sp>
      <p:pic>
        <p:nvPicPr>
          <p:cNvPr id="442" name="Google Shape;442;p50"/>
          <p:cNvPicPr preferRelativeResize="0"/>
          <p:nvPr/>
        </p:nvPicPr>
        <p:blipFill>
          <a:blip r:embed="rId3">
            <a:alphaModFix/>
          </a:blip>
          <a:stretch>
            <a:fillRect/>
          </a:stretch>
        </p:blipFill>
        <p:spPr>
          <a:xfrm>
            <a:off x="1356225" y="991021"/>
            <a:ext cx="6431411" cy="389087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6" name="Shape 446"/>
        <p:cNvGrpSpPr/>
        <p:nvPr/>
      </p:nvGrpSpPr>
      <p:grpSpPr>
        <a:xfrm>
          <a:off x="0" y="0"/>
          <a:ext cx="0" cy="0"/>
          <a:chOff x="0" y="0"/>
          <a:chExt cx="0" cy="0"/>
        </a:xfrm>
      </p:grpSpPr>
      <p:sp>
        <p:nvSpPr>
          <p:cNvPr id="447" name="Google Shape;447;p51"/>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48" name="Google Shape;448;p51"/>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49" name="Google Shape;449;p51"/>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RCP</a:t>
            </a:r>
            <a:endParaRPr b="1" sz="2800">
              <a:solidFill>
                <a:srgbClr val="0C343D"/>
              </a:solidFill>
              <a:latin typeface="Helvetica Neue"/>
              <a:ea typeface="Helvetica Neue"/>
              <a:cs typeface="Helvetica Neue"/>
              <a:sym typeface="Helvetica Neue"/>
            </a:endParaRPr>
          </a:p>
        </p:txBody>
      </p:sp>
      <p:sp>
        <p:nvSpPr>
          <p:cNvPr id="450" name="Google Shape;450;p51"/>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36</a:t>
            </a:r>
            <a:endParaRPr b="1" sz="1800">
              <a:solidFill>
                <a:srgbClr val="76A5AF"/>
              </a:solidFill>
              <a:latin typeface="Helvetica Neue"/>
              <a:ea typeface="Helvetica Neue"/>
              <a:cs typeface="Helvetica Neue"/>
              <a:sym typeface="Helvetica Neue"/>
            </a:endParaRPr>
          </a:p>
        </p:txBody>
      </p:sp>
      <p:pic>
        <p:nvPicPr>
          <p:cNvPr id="451" name="Google Shape;451;p51"/>
          <p:cNvPicPr preferRelativeResize="0"/>
          <p:nvPr/>
        </p:nvPicPr>
        <p:blipFill rotWithShape="1">
          <a:blip r:embed="rId3">
            <a:alphaModFix/>
          </a:blip>
          <a:srcRect b="0" l="0" r="1234" t="0"/>
          <a:stretch/>
        </p:blipFill>
        <p:spPr>
          <a:xfrm>
            <a:off x="1067888" y="947825"/>
            <a:ext cx="7008225" cy="36724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 name="Shape 91"/>
        <p:cNvGrpSpPr/>
        <p:nvPr/>
      </p:nvGrpSpPr>
      <p:grpSpPr>
        <a:xfrm>
          <a:off x="0" y="0"/>
          <a:ext cx="0" cy="0"/>
          <a:chOff x="0" y="0"/>
          <a:chExt cx="0" cy="0"/>
        </a:xfrm>
      </p:grpSpPr>
      <p:sp>
        <p:nvSpPr>
          <p:cNvPr id="92" name="Google Shape;92;p16"/>
          <p:cNvSpPr/>
          <p:nvPr/>
        </p:nvSpPr>
        <p:spPr>
          <a:xfrm rot="5400000">
            <a:off x="-857275" y="3609175"/>
            <a:ext cx="2391600" cy="6771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93" name="Google Shape;93;p16"/>
          <p:cNvSpPr txBox="1"/>
          <p:nvPr/>
        </p:nvSpPr>
        <p:spPr>
          <a:xfrm>
            <a:off x="1410225" y="1290525"/>
            <a:ext cx="6323700" cy="262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0C343D"/>
                </a:solidFill>
                <a:latin typeface="Helvetica Neue"/>
                <a:ea typeface="Helvetica Neue"/>
                <a:cs typeface="Helvetica Neue"/>
                <a:sym typeface="Helvetica Neue"/>
              </a:rPr>
              <a:t>How can human-centered design improve the equity of corporate offices, through the lens of womens’ wellbeing?</a:t>
            </a:r>
            <a:endParaRPr b="1" sz="3000">
              <a:solidFill>
                <a:srgbClr val="0C343D"/>
              </a:solidFill>
              <a:latin typeface="Helvetica Neue"/>
              <a:ea typeface="Helvetica Neue"/>
              <a:cs typeface="Helvetica Neue"/>
              <a:sym typeface="Helvetica Neue"/>
            </a:endParaRPr>
          </a:p>
        </p:txBody>
      </p:sp>
      <p:sp>
        <p:nvSpPr>
          <p:cNvPr id="94" name="Google Shape;94;p16"/>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1</a:t>
            </a:r>
            <a:endParaRPr b="1" sz="1800">
              <a:solidFill>
                <a:srgbClr val="76A5AF"/>
              </a:solidFill>
              <a:latin typeface="Helvetica Neue"/>
              <a:ea typeface="Helvetica Neue"/>
              <a:cs typeface="Helvetica Neue"/>
              <a:sym typeface="Helvetica Neue"/>
            </a:endParaRPr>
          </a:p>
        </p:txBody>
      </p:sp>
      <p:sp>
        <p:nvSpPr>
          <p:cNvPr id="95" name="Google Shape;95;p16"/>
          <p:cNvSpPr/>
          <p:nvPr/>
        </p:nvSpPr>
        <p:spPr>
          <a:xfrm rot="5400000">
            <a:off x="7609650" y="857250"/>
            <a:ext cx="2391600" cy="6771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5" name="Shape 455"/>
        <p:cNvGrpSpPr/>
        <p:nvPr/>
      </p:nvGrpSpPr>
      <p:grpSpPr>
        <a:xfrm>
          <a:off x="0" y="0"/>
          <a:ext cx="0" cy="0"/>
          <a:chOff x="0" y="0"/>
          <a:chExt cx="0" cy="0"/>
        </a:xfrm>
      </p:grpSpPr>
      <p:sp>
        <p:nvSpPr>
          <p:cNvPr id="456" name="Google Shape;456;p52"/>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57" name="Google Shape;457;p52"/>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58" name="Google Shape;458;p52"/>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Entrance</a:t>
            </a:r>
            <a:endParaRPr b="1" sz="2800">
              <a:solidFill>
                <a:srgbClr val="0C343D"/>
              </a:solidFill>
              <a:latin typeface="Helvetica Neue"/>
              <a:ea typeface="Helvetica Neue"/>
              <a:cs typeface="Helvetica Neue"/>
              <a:sym typeface="Helvetica Neue"/>
            </a:endParaRPr>
          </a:p>
        </p:txBody>
      </p:sp>
      <p:sp>
        <p:nvSpPr>
          <p:cNvPr id="459" name="Google Shape;459;p52"/>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37</a:t>
            </a:r>
            <a:endParaRPr b="1" sz="1800">
              <a:solidFill>
                <a:srgbClr val="76A5AF"/>
              </a:solidFill>
              <a:latin typeface="Helvetica Neue"/>
              <a:ea typeface="Helvetica Neue"/>
              <a:cs typeface="Helvetica Neue"/>
              <a:sym typeface="Helvetica Neue"/>
            </a:endParaRPr>
          </a:p>
        </p:txBody>
      </p:sp>
      <p:pic>
        <p:nvPicPr>
          <p:cNvPr id="460" name="Google Shape;460;p52"/>
          <p:cNvPicPr preferRelativeResize="0"/>
          <p:nvPr/>
        </p:nvPicPr>
        <p:blipFill>
          <a:blip r:embed="rId3">
            <a:alphaModFix/>
          </a:blip>
          <a:stretch>
            <a:fillRect/>
          </a:stretch>
        </p:blipFill>
        <p:spPr>
          <a:xfrm>
            <a:off x="1172113" y="947825"/>
            <a:ext cx="6799786" cy="38248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4" name="Shape 464"/>
        <p:cNvGrpSpPr/>
        <p:nvPr/>
      </p:nvGrpSpPr>
      <p:grpSpPr>
        <a:xfrm>
          <a:off x="0" y="0"/>
          <a:ext cx="0" cy="0"/>
          <a:chOff x="0" y="0"/>
          <a:chExt cx="0" cy="0"/>
        </a:xfrm>
      </p:grpSpPr>
      <p:pic>
        <p:nvPicPr>
          <p:cNvPr id="465" name="Google Shape;465;p53"/>
          <p:cNvPicPr preferRelativeResize="0"/>
          <p:nvPr/>
        </p:nvPicPr>
        <p:blipFill>
          <a:blip r:embed="rId3">
            <a:alphaModFix/>
          </a:blip>
          <a:stretch>
            <a:fillRect/>
          </a:stretch>
        </p:blipFill>
        <p:spPr>
          <a:xfrm>
            <a:off x="1172113" y="947825"/>
            <a:ext cx="6799786" cy="3824874"/>
          </a:xfrm>
          <a:prstGeom prst="rect">
            <a:avLst/>
          </a:prstGeom>
          <a:noFill/>
          <a:ln>
            <a:noFill/>
          </a:ln>
        </p:spPr>
      </p:pic>
      <p:sp>
        <p:nvSpPr>
          <p:cNvPr id="466" name="Google Shape;466;p53"/>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67" name="Google Shape;467;p53"/>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68" name="Google Shape;468;p53"/>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38</a:t>
            </a:r>
            <a:endParaRPr b="1" sz="1800">
              <a:solidFill>
                <a:srgbClr val="76A5AF"/>
              </a:solidFill>
              <a:latin typeface="Helvetica Neue"/>
              <a:ea typeface="Helvetica Neue"/>
              <a:cs typeface="Helvetica Neue"/>
              <a:sym typeface="Helvetica Neue"/>
            </a:endParaRPr>
          </a:p>
        </p:txBody>
      </p:sp>
      <p:sp>
        <p:nvSpPr>
          <p:cNvPr id="469" name="Google Shape;469;p53"/>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Wellness Room</a:t>
            </a:r>
            <a:endParaRPr b="1" sz="2800">
              <a:solidFill>
                <a:srgbClr val="0C343D"/>
              </a:solidFill>
              <a:latin typeface="Helvetica Neue"/>
              <a:ea typeface="Helvetica Neue"/>
              <a:cs typeface="Helvetica Neue"/>
              <a:sym typeface="Helvetica Neue"/>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3" name="Shape 473"/>
        <p:cNvGrpSpPr/>
        <p:nvPr/>
      </p:nvGrpSpPr>
      <p:grpSpPr>
        <a:xfrm>
          <a:off x="0" y="0"/>
          <a:ext cx="0" cy="0"/>
          <a:chOff x="0" y="0"/>
          <a:chExt cx="0" cy="0"/>
        </a:xfrm>
      </p:grpSpPr>
      <p:sp>
        <p:nvSpPr>
          <p:cNvPr id="474" name="Google Shape;474;p54"/>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75" name="Google Shape;475;p54"/>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76" name="Google Shape;476;p54"/>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Private Offices - Switch-Glass Off</a:t>
            </a:r>
            <a:endParaRPr b="1" sz="2800">
              <a:solidFill>
                <a:srgbClr val="0C343D"/>
              </a:solidFill>
              <a:latin typeface="Helvetica Neue"/>
              <a:ea typeface="Helvetica Neue"/>
              <a:cs typeface="Helvetica Neue"/>
              <a:sym typeface="Helvetica Neue"/>
            </a:endParaRPr>
          </a:p>
        </p:txBody>
      </p:sp>
      <p:sp>
        <p:nvSpPr>
          <p:cNvPr id="477" name="Google Shape;477;p54"/>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39</a:t>
            </a:r>
            <a:endParaRPr b="1" sz="1800">
              <a:solidFill>
                <a:srgbClr val="76A5AF"/>
              </a:solidFill>
              <a:latin typeface="Helvetica Neue"/>
              <a:ea typeface="Helvetica Neue"/>
              <a:cs typeface="Helvetica Neue"/>
              <a:sym typeface="Helvetica Neue"/>
            </a:endParaRPr>
          </a:p>
        </p:txBody>
      </p:sp>
      <p:pic>
        <p:nvPicPr>
          <p:cNvPr id="478" name="Google Shape;478;p54"/>
          <p:cNvPicPr preferRelativeResize="0"/>
          <p:nvPr/>
        </p:nvPicPr>
        <p:blipFill>
          <a:blip r:embed="rId3">
            <a:alphaModFix/>
          </a:blip>
          <a:stretch>
            <a:fillRect/>
          </a:stretch>
        </p:blipFill>
        <p:spPr>
          <a:xfrm>
            <a:off x="1172113" y="947825"/>
            <a:ext cx="6799786" cy="38248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2" name="Shape 482"/>
        <p:cNvGrpSpPr/>
        <p:nvPr/>
      </p:nvGrpSpPr>
      <p:grpSpPr>
        <a:xfrm>
          <a:off x="0" y="0"/>
          <a:ext cx="0" cy="0"/>
          <a:chOff x="0" y="0"/>
          <a:chExt cx="0" cy="0"/>
        </a:xfrm>
      </p:grpSpPr>
      <p:pic>
        <p:nvPicPr>
          <p:cNvPr id="483" name="Google Shape;483;p55"/>
          <p:cNvPicPr preferRelativeResize="0"/>
          <p:nvPr/>
        </p:nvPicPr>
        <p:blipFill>
          <a:blip r:embed="rId3">
            <a:alphaModFix/>
          </a:blip>
          <a:stretch>
            <a:fillRect/>
          </a:stretch>
        </p:blipFill>
        <p:spPr>
          <a:xfrm>
            <a:off x="1175887" y="947825"/>
            <a:ext cx="6792074" cy="3823850"/>
          </a:xfrm>
          <a:prstGeom prst="rect">
            <a:avLst/>
          </a:prstGeom>
          <a:noFill/>
          <a:ln>
            <a:noFill/>
          </a:ln>
        </p:spPr>
      </p:pic>
      <p:sp>
        <p:nvSpPr>
          <p:cNvPr id="484" name="Google Shape;484;p55"/>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85" name="Google Shape;485;p55"/>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86" name="Google Shape;486;p55"/>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Private Offices - Switch-Glass On</a:t>
            </a:r>
            <a:endParaRPr b="1" sz="2800">
              <a:solidFill>
                <a:srgbClr val="0C343D"/>
              </a:solidFill>
              <a:latin typeface="Helvetica Neue"/>
              <a:ea typeface="Helvetica Neue"/>
              <a:cs typeface="Helvetica Neue"/>
              <a:sym typeface="Helvetica Neue"/>
            </a:endParaRPr>
          </a:p>
        </p:txBody>
      </p:sp>
      <p:sp>
        <p:nvSpPr>
          <p:cNvPr id="487" name="Google Shape;487;p55"/>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40</a:t>
            </a:r>
            <a:endParaRPr b="1" sz="1800">
              <a:solidFill>
                <a:srgbClr val="76A5AF"/>
              </a:solidFill>
              <a:latin typeface="Helvetica Neue"/>
              <a:ea typeface="Helvetica Neue"/>
              <a:cs typeface="Helvetica Neue"/>
              <a:sym typeface="Helvetica Neue"/>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1" name="Shape 491"/>
        <p:cNvGrpSpPr/>
        <p:nvPr/>
      </p:nvGrpSpPr>
      <p:grpSpPr>
        <a:xfrm>
          <a:off x="0" y="0"/>
          <a:ext cx="0" cy="0"/>
          <a:chOff x="0" y="0"/>
          <a:chExt cx="0" cy="0"/>
        </a:xfrm>
      </p:grpSpPr>
      <p:sp>
        <p:nvSpPr>
          <p:cNvPr id="492" name="Google Shape;492;p56"/>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93" name="Google Shape;493;p56"/>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494" name="Google Shape;494;p56"/>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Semi-Private Workstations</a:t>
            </a:r>
            <a:endParaRPr b="1" sz="2800">
              <a:solidFill>
                <a:srgbClr val="0C343D"/>
              </a:solidFill>
              <a:latin typeface="Helvetica Neue"/>
              <a:ea typeface="Helvetica Neue"/>
              <a:cs typeface="Helvetica Neue"/>
              <a:sym typeface="Helvetica Neue"/>
            </a:endParaRPr>
          </a:p>
        </p:txBody>
      </p:sp>
      <p:sp>
        <p:nvSpPr>
          <p:cNvPr id="495" name="Google Shape;495;p56"/>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41</a:t>
            </a:r>
            <a:endParaRPr b="1" sz="1800">
              <a:solidFill>
                <a:srgbClr val="76A5AF"/>
              </a:solidFill>
              <a:latin typeface="Helvetica Neue"/>
              <a:ea typeface="Helvetica Neue"/>
              <a:cs typeface="Helvetica Neue"/>
              <a:sym typeface="Helvetica Neue"/>
            </a:endParaRPr>
          </a:p>
        </p:txBody>
      </p:sp>
      <p:pic>
        <p:nvPicPr>
          <p:cNvPr id="496" name="Google Shape;496;p56"/>
          <p:cNvPicPr preferRelativeResize="0"/>
          <p:nvPr/>
        </p:nvPicPr>
        <p:blipFill>
          <a:blip r:embed="rId3">
            <a:alphaModFix/>
          </a:blip>
          <a:stretch>
            <a:fillRect/>
          </a:stretch>
        </p:blipFill>
        <p:spPr>
          <a:xfrm>
            <a:off x="1172113" y="947825"/>
            <a:ext cx="6799786" cy="38248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0" name="Shape 500"/>
        <p:cNvGrpSpPr/>
        <p:nvPr/>
      </p:nvGrpSpPr>
      <p:grpSpPr>
        <a:xfrm>
          <a:off x="0" y="0"/>
          <a:ext cx="0" cy="0"/>
          <a:chOff x="0" y="0"/>
          <a:chExt cx="0" cy="0"/>
        </a:xfrm>
      </p:grpSpPr>
      <p:sp>
        <p:nvSpPr>
          <p:cNvPr id="501" name="Google Shape;501;p57"/>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502" name="Google Shape;502;p57"/>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503" name="Google Shape;503;p57"/>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Seating Area</a:t>
            </a:r>
            <a:endParaRPr b="1" sz="2800">
              <a:solidFill>
                <a:srgbClr val="0C343D"/>
              </a:solidFill>
              <a:latin typeface="Helvetica Neue"/>
              <a:ea typeface="Helvetica Neue"/>
              <a:cs typeface="Helvetica Neue"/>
              <a:sym typeface="Helvetica Neue"/>
            </a:endParaRPr>
          </a:p>
        </p:txBody>
      </p:sp>
      <p:sp>
        <p:nvSpPr>
          <p:cNvPr id="504" name="Google Shape;504;p57"/>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42</a:t>
            </a:r>
            <a:endParaRPr b="1" sz="1800">
              <a:solidFill>
                <a:srgbClr val="76A5AF"/>
              </a:solidFill>
              <a:latin typeface="Helvetica Neue"/>
              <a:ea typeface="Helvetica Neue"/>
              <a:cs typeface="Helvetica Neue"/>
              <a:sym typeface="Helvetica Neue"/>
            </a:endParaRPr>
          </a:p>
        </p:txBody>
      </p:sp>
      <p:pic>
        <p:nvPicPr>
          <p:cNvPr id="505" name="Google Shape;505;p57"/>
          <p:cNvPicPr preferRelativeResize="0"/>
          <p:nvPr/>
        </p:nvPicPr>
        <p:blipFill>
          <a:blip r:embed="rId3">
            <a:alphaModFix/>
          </a:blip>
          <a:stretch>
            <a:fillRect/>
          </a:stretch>
        </p:blipFill>
        <p:spPr>
          <a:xfrm>
            <a:off x="1172113" y="947825"/>
            <a:ext cx="6799786" cy="38248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9" name="Shape 509"/>
        <p:cNvGrpSpPr/>
        <p:nvPr/>
      </p:nvGrpSpPr>
      <p:grpSpPr>
        <a:xfrm>
          <a:off x="0" y="0"/>
          <a:ext cx="0" cy="0"/>
          <a:chOff x="0" y="0"/>
          <a:chExt cx="0" cy="0"/>
        </a:xfrm>
      </p:grpSpPr>
      <p:sp>
        <p:nvSpPr>
          <p:cNvPr id="510" name="Google Shape;510;p58"/>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511" name="Google Shape;511;p58"/>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512" name="Google Shape;512;p58"/>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43</a:t>
            </a:r>
            <a:endParaRPr b="1" sz="1800">
              <a:solidFill>
                <a:srgbClr val="76A5AF"/>
              </a:solidFill>
              <a:latin typeface="Helvetica Neue"/>
              <a:ea typeface="Helvetica Neue"/>
              <a:cs typeface="Helvetica Neue"/>
              <a:sym typeface="Helvetica Neue"/>
            </a:endParaRPr>
          </a:p>
        </p:txBody>
      </p:sp>
      <p:sp>
        <p:nvSpPr>
          <p:cNvPr id="513" name="Google Shape;513;p58"/>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Drafting Area and Sample Library</a:t>
            </a:r>
            <a:endParaRPr b="1" sz="2800">
              <a:solidFill>
                <a:srgbClr val="0C343D"/>
              </a:solidFill>
              <a:latin typeface="Helvetica Neue"/>
              <a:ea typeface="Helvetica Neue"/>
              <a:cs typeface="Helvetica Neue"/>
              <a:sym typeface="Helvetica Neue"/>
            </a:endParaRPr>
          </a:p>
        </p:txBody>
      </p:sp>
      <p:pic>
        <p:nvPicPr>
          <p:cNvPr id="514" name="Google Shape;514;p58"/>
          <p:cNvPicPr preferRelativeResize="0"/>
          <p:nvPr/>
        </p:nvPicPr>
        <p:blipFill>
          <a:blip r:embed="rId3">
            <a:alphaModFix/>
          </a:blip>
          <a:stretch>
            <a:fillRect/>
          </a:stretch>
        </p:blipFill>
        <p:spPr>
          <a:xfrm>
            <a:off x="1172038" y="947825"/>
            <a:ext cx="6799786" cy="38248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8" name="Shape 518"/>
        <p:cNvGrpSpPr/>
        <p:nvPr/>
      </p:nvGrpSpPr>
      <p:grpSpPr>
        <a:xfrm>
          <a:off x="0" y="0"/>
          <a:ext cx="0" cy="0"/>
          <a:chOff x="0" y="0"/>
          <a:chExt cx="0" cy="0"/>
        </a:xfrm>
      </p:grpSpPr>
      <p:sp>
        <p:nvSpPr>
          <p:cNvPr id="519" name="Google Shape;519;p59"/>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520" name="Google Shape;520;p59"/>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521" name="Google Shape;521;p59"/>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44</a:t>
            </a:r>
            <a:endParaRPr b="1" sz="1800">
              <a:solidFill>
                <a:srgbClr val="76A5AF"/>
              </a:solidFill>
              <a:latin typeface="Helvetica Neue"/>
              <a:ea typeface="Helvetica Neue"/>
              <a:cs typeface="Helvetica Neue"/>
              <a:sym typeface="Helvetica Neue"/>
            </a:endParaRPr>
          </a:p>
        </p:txBody>
      </p:sp>
      <p:sp>
        <p:nvSpPr>
          <p:cNvPr id="522" name="Google Shape;522;p59"/>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Drafting Area and Sample Library</a:t>
            </a:r>
            <a:endParaRPr b="1" sz="2800">
              <a:solidFill>
                <a:srgbClr val="0C343D"/>
              </a:solidFill>
              <a:latin typeface="Helvetica Neue"/>
              <a:ea typeface="Helvetica Neue"/>
              <a:cs typeface="Helvetica Neue"/>
              <a:sym typeface="Helvetica Neue"/>
            </a:endParaRPr>
          </a:p>
        </p:txBody>
      </p:sp>
      <p:pic>
        <p:nvPicPr>
          <p:cNvPr id="523" name="Google Shape;523;p59"/>
          <p:cNvPicPr preferRelativeResize="0"/>
          <p:nvPr/>
        </p:nvPicPr>
        <p:blipFill>
          <a:blip r:embed="rId3">
            <a:alphaModFix/>
          </a:blip>
          <a:stretch>
            <a:fillRect/>
          </a:stretch>
        </p:blipFill>
        <p:spPr>
          <a:xfrm>
            <a:off x="1172113" y="947825"/>
            <a:ext cx="6799786" cy="382487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7" name="Shape 527"/>
        <p:cNvGrpSpPr/>
        <p:nvPr/>
      </p:nvGrpSpPr>
      <p:grpSpPr>
        <a:xfrm>
          <a:off x="0" y="0"/>
          <a:ext cx="0" cy="0"/>
          <a:chOff x="0" y="0"/>
          <a:chExt cx="0" cy="0"/>
        </a:xfrm>
      </p:grpSpPr>
      <p:pic>
        <p:nvPicPr>
          <p:cNvPr id="528" name="Google Shape;528;p60"/>
          <p:cNvPicPr preferRelativeResize="0"/>
          <p:nvPr/>
        </p:nvPicPr>
        <p:blipFill>
          <a:blip r:embed="rId3">
            <a:alphaModFix/>
          </a:blip>
          <a:stretch>
            <a:fillRect/>
          </a:stretch>
        </p:blipFill>
        <p:spPr>
          <a:xfrm>
            <a:off x="1181749" y="947825"/>
            <a:ext cx="6780499" cy="3814020"/>
          </a:xfrm>
          <a:prstGeom prst="rect">
            <a:avLst/>
          </a:prstGeom>
          <a:noFill/>
          <a:ln>
            <a:noFill/>
          </a:ln>
        </p:spPr>
      </p:pic>
      <p:sp>
        <p:nvSpPr>
          <p:cNvPr id="529" name="Google Shape;529;p60"/>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530" name="Google Shape;530;p60"/>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531" name="Google Shape;531;p60"/>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Kitchenette</a:t>
            </a:r>
            <a:endParaRPr b="1" sz="2800">
              <a:solidFill>
                <a:srgbClr val="0C343D"/>
              </a:solidFill>
              <a:latin typeface="Helvetica Neue"/>
              <a:ea typeface="Helvetica Neue"/>
              <a:cs typeface="Helvetica Neue"/>
              <a:sym typeface="Helvetica Neue"/>
            </a:endParaRPr>
          </a:p>
        </p:txBody>
      </p:sp>
      <p:sp>
        <p:nvSpPr>
          <p:cNvPr id="532" name="Google Shape;532;p60"/>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45</a:t>
            </a:r>
            <a:endParaRPr b="1" sz="1800">
              <a:solidFill>
                <a:srgbClr val="76A5AF"/>
              </a:solidFill>
              <a:latin typeface="Helvetica Neue"/>
              <a:ea typeface="Helvetica Neue"/>
              <a:cs typeface="Helvetica Neue"/>
              <a:sym typeface="Helvetica Neue"/>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6" name="Shape 536"/>
        <p:cNvGrpSpPr/>
        <p:nvPr/>
      </p:nvGrpSpPr>
      <p:grpSpPr>
        <a:xfrm>
          <a:off x="0" y="0"/>
          <a:ext cx="0" cy="0"/>
          <a:chOff x="0" y="0"/>
          <a:chExt cx="0" cy="0"/>
        </a:xfrm>
      </p:grpSpPr>
      <p:sp>
        <p:nvSpPr>
          <p:cNvPr id="537" name="Google Shape;537;p61"/>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538" name="Google Shape;538;p61"/>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539" name="Google Shape;539;p61"/>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Conference Room</a:t>
            </a:r>
            <a:endParaRPr b="1" sz="2800">
              <a:solidFill>
                <a:srgbClr val="0C343D"/>
              </a:solidFill>
              <a:latin typeface="Helvetica Neue"/>
              <a:ea typeface="Helvetica Neue"/>
              <a:cs typeface="Helvetica Neue"/>
              <a:sym typeface="Helvetica Neue"/>
            </a:endParaRPr>
          </a:p>
        </p:txBody>
      </p:sp>
      <p:sp>
        <p:nvSpPr>
          <p:cNvPr id="540" name="Google Shape;540;p61"/>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46</a:t>
            </a:r>
            <a:endParaRPr b="1" sz="1800">
              <a:solidFill>
                <a:srgbClr val="76A5AF"/>
              </a:solidFill>
              <a:latin typeface="Helvetica Neue"/>
              <a:ea typeface="Helvetica Neue"/>
              <a:cs typeface="Helvetica Neue"/>
              <a:sym typeface="Helvetica Neue"/>
            </a:endParaRPr>
          </a:p>
        </p:txBody>
      </p:sp>
      <p:pic>
        <p:nvPicPr>
          <p:cNvPr id="541" name="Google Shape;541;p61"/>
          <p:cNvPicPr preferRelativeResize="0"/>
          <p:nvPr/>
        </p:nvPicPr>
        <p:blipFill>
          <a:blip r:embed="rId3">
            <a:alphaModFix/>
          </a:blip>
          <a:stretch>
            <a:fillRect/>
          </a:stretch>
        </p:blipFill>
        <p:spPr>
          <a:xfrm>
            <a:off x="1172113" y="947825"/>
            <a:ext cx="6799786" cy="38248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 name="Shape 99"/>
        <p:cNvGrpSpPr/>
        <p:nvPr/>
      </p:nvGrpSpPr>
      <p:grpSpPr>
        <a:xfrm>
          <a:off x="0" y="0"/>
          <a:ext cx="0" cy="0"/>
          <a:chOff x="0" y="0"/>
          <a:chExt cx="0" cy="0"/>
        </a:xfrm>
      </p:grpSpPr>
      <p:sp>
        <p:nvSpPr>
          <p:cNvPr id="100" name="Google Shape;100;p17"/>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101" name="Google Shape;101;p17"/>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102" name="Google Shape;102;p17"/>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Why is this Important?</a:t>
            </a:r>
            <a:endParaRPr b="1" sz="2800">
              <a:solidFill>
                <a:srgbClr val="0C343D"/>
              </a:solidFill>
              <a:latin typeface="Helvetica Neue"/>
              <a:ea typeface="Helvetica Neue"/>
              <a:cs typeface="Helvetica Neue"/>
              <a:sym typeface="Helvetica Neue"/>
            </a:endParaRPr>
          </a:p>
        </p:txBody>
      </p:sp>
      <p:sp>
        <p:nvSpPr>
          <p:cNvPr id="103" name="Google Shape;103;p17"/>
          <p:cNvSpPr txBox="1"/>
          <p:nvPr/>
        </p:nvSpPr>
        <p:spPr>
          <a:xfrm>
            <a:off x="427175" y="4396025"/>
            <a:ext cx="2697300" cy="404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200">
                <a:solidFill>
                  <a:srgbClr val="0C343D"/>
                </a:solidFill>
                <a:latin typeface="Helvetica Neue"/>
                <a:ea typeface="Helvetica Neue"/>
                <a:cs typeface="Helvetica Neue"/>
                <a:sym typeface="Helvetica Neue"/>
              </a:rPr>
              <a:t>More Women Working</a:t>
            </a:r>
            <a:endParaRPr sz="1200">
              <a:solidFill>
                <a:srgbClr val="0C343D"/>
              </a:solidFill>
              <a:latin typeface="Helvetica Neue"/>
              <a:ea typeface="Helvetica Neue"/>
              <a:cs typeface="Helvetica Neue"/>
              <a:sym typeface="Helvetica Neue"/>
            </a:endParaRPr>
          </a:p>
        </p:txBody>
      </p:sp>
      <p:pic>
        <p:nvPicPr>
          <p:cNvPr id="104" name="Google Shape;104;p17"/>
          <p:cNvPicPr preferRelativeResize="0"/>
          <p:nvPr/>
        </p:nvPicPr>
        <p:blipFill rotWithShape="1">
          <a:blip r:embed="rId3">
            <a:alphaModFix/>
          </a:blip>
          <a:srcRect b="0" l="16661" r="29988" t="0"/>
          <a:stretch/>
        </p:blipFill>
        <p:spPr>
          <a:xfrm>
            <a:off x="427175" y="1024025"/>
            <a:ext cx="2697300" cy="3372000"/>
          </a:xfrm>
          <a:prstGeom prst="roundRect">
            <a:avLst>
              <a:gd fmla="val 16667" name="adj"/>
            </a:avLst>
          </a:prstGeom>
          <a:noFill/>
          <a:ln>
            <a:noFill/>
          </a:ln>
        </p:spPr>
      </p:pic>
      <p:pic>
        <p:nvPicPr>
          <p:cNvPr id="105" name="Google Shape;105;p17"/>
          <p:cNvPicPr preferRelativeResize="0"/>
          <p:nvPr/>
        </p:nvPicPr>
        <p:blipFill rotWithShape="1">
          <a:blip r:embed="rId4">
            <a:alphaModFix/>
          </a:blip>
          <a:srcRect b="0" l="41564" r="18580" t="0"/>
          <a:stretch/>
        </p:blipFill>
        <p:spPr>
          <a:xfrm>
            <a:off x="3342900" y="1024025"/>
            <a:ext cx="2418600" cy="3372000"/>
          </a:xfrm>
          <a:prstGeom prst="roundRect">
            <a:avLst>
              <a:gd fmla="val 16667" name="adj"/>
            </a:avLst>
          </a:prstGeom>
          <a:noFill/>
          <a:ln>
            <a:noFill/>
          </a:ln>
        </p:spPr>
      </p:pic>
      <p:sp>
        <p:nvSpPr>
          <p:cNvPr id="106" name="Google Shape;106;p17"/>
          <p:cNvSpPr txBox="1"/>
          <p:nvPr/>
        </p:nvSpPr>
        <p:spPr>
          <a:xfrm>
            <a:off x="3203550" y="4396025"/>
            <a:ext cx="2697300" cy="404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200">
                <a:solidFill>
                  <a:srgbClr val="0C343D"/>
                </a:solidFill>
                <a:latin typeface="Helvetica Neue"/>
                <a:ea typeface="Helvetica Neue"/>
                <a:cs typeface="Helvetica Neue"/>
                <a:sym typeface="Helvetica Neue"/>
              </a:rPr>
              <a:t>Post-COVID Recovery</a:t>
            </a:r>
            <a:endParaRPr sz="1200">
              <a:solidFill>
                <a:srgbClr val="0C343D"/>
              </a:solidFill>
              <a:latin typeface="Helvetica Neue"/>
              <a:ea typeface="Helvetica Neue"/>
              <a:cs typeface="Helvetica Neue"/>
              <a:sym typeface="Helvetica Neue"/>
            </a:endParaRPr>
          </a:p>
        </p:txBody>
      </p:sp>
      <p:pic>
        <p:nvPicPr>
          <p:cNvPr id="107" name="Google Shape;107;p17"/>
          <p:cNvPicPr preferRelativeResize="0"/>
          <p:nvPr/>
        </p:nvPicPr>
        <p:blipFill rotWithShape="1">
          <a:blip r:embed="rId5">
            <a:alphaModFix/>
          </a:blip>
          <a:srcRect b="0" l="28235" r="22981" t="0"/>
          <a:stretch/>
        </p:blipFill>
        <p:spPr>
          <a:xfrm>
            <a:off x="5979925" y="1024025"/>
            <a:ext cx="2736900" cy="3372000"/>
          </a:xfrm>
          <a:prstGeom prst="roundRect">
            <a:avLst>
              <a:gd fmla="val 16667" name="adj"/>
            </a:avLst>
          </a:prstGeom>
          <a:noFill/>
          <a:ln>
            <a:noFill/>
          </a:ln>
        </p:spPr>
      </p:pic>
      <p:sp>
        <p:nvSpPr>
          <p:cNvPr id="108" name="Google Shape;108;p17"/>
          <p:cNvSpPr txBox="1"/>
          <p:nvPr/>
        </p:nvSpPr>
        <p:spPr>
          <a:xfrm>
            <a:off x="6139075" y="4396025"/>
            <a:ext cx="2418600" cy="404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200">
                <a:solidFill>
                  <a:srgbClr val="0C343D"/>
                </a:solidFill>
                <a:latin typeface="Helvetica Neue"/>
                <a:ea typeface="Helvetica Neue"/>
                <a:cs typeface="Helvetica Neue"/>
                <a:sym typeface="Helvetica Neue"/>
              </a:rPr>
              <a:t>Universal Design</a:t>
            </a:r>
            <a:endParaRPr sz="1200">
              <a:solidFill>
                <a:srgbClr val="0C343D"/>
              </a:solidFill>
              <a:latin typeface="Helvetica Neue"/>
              <a:ea typeface="Helvetica Neue"/>
              <a:cs typeface="Helvetica Neue"/>
              <a:sym typeface="Helvetica Neue"/>
            </a:endParaRPr>
          </a:p>
        </p:txBody>
      </p:sp>
      <p:sp>
        <p:nvSpPr>
          <p:cNvPr id="109" name="Google Shape;109;p17"/>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2</a:t>
            </a:r>
            <a:endParaRPr b="1" sz="1800">
              <a:solidFill>
                <a:srgbClr val="76A5AF"/>
              </a:solidFill>
              <a:latin typeface="Helvetica Neue"/>
              <a:ea typeface="Helvetica Neue"/>
              <a:cs typeface="Helvetica Neue"/>
              <a:sym typeface="Helvetica Neue"/>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5" name="Shape 545"/>
        <p:cNvGrpSpPr/>
        <p:nvPr/>
      </p:nvGrpSpPr>
      <p:grpSpPr>
        <a:xfrm>
          <a:off x="0" y="0"/>
          <a:ext cx="0" cy="0"/>
          <a:chOff x="0" y="0"/>
          <a:chExt cx="0" cy="0"/>
        </a:xfrm>
      </p:grpSpPr>
      <p:sp>
        <p:nvSpPr>
          <p:cNvPr id="546" name="Google Shape;546;p62"/>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47</a:t>
            </a:r>
            <a:endParaRPr b="1" sz="1800">
              <a:solidFill>
                <a:srgbClr val="76A5AF"/>
              </a:solidFill>
              <a:latin typeface="Helvetica Neue"/>
              <a:ea typeface="Helvetica Neue"/>
              <a:cs typeface="Helvetica Neue"/>
              <a:sym typeface="Helvetica Neue"/>
            </a:endParaRPr>
          </a:p>
        </p:txBody>
      </p:sp>
      <p:sp>
        <p:nvSpPr>
          <p:cNvPr id="547" name="Google Shape;547;p62"/>
          <p:cNvSpPr/>
          <p:nvPr/>
        </p:nvSpPr>
        <p:spPr>
          <a:xfrm rot="5400000">
            <a:off x="-857275" y="3609175"/>
            <a:ext cx="2391600" cy="6771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548" name="Google Shape;548;p62"/>
          <p:cNvSpPr txBox="1"/>
          <p:nvPr/>
        </p:nvSpPr>
        <p:spPr>
          <a:xfrm>
            <a:off x="1410138" y="2124000"/>
            <a:ext cx="6323700" cy="89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76A5AF"/>
                </a:solidFill>
                <a:latin typeface="Helvetica Neue"/>
                <a:ea typeface="Helvetica Neue"/>
                <a:cs typeface="Helvetica Neue"/>
                <a:sym typeface="Helvetica Neue"/>
              </a:rPr>
              <a:t>In Conclusion</a:t>
            </a:r>
            <a:endParaRPr b="1" sz="3000">
              <a:solidFill>
                <a:srgbClr val="76A5AF"/>
              </a:solidFill>
              <a:latin typeface="Helvetica Neue"/>
              <a:ea typeface="Helvetica Neue"/>
              <a:cs typeface="Helvetica Neue"/>
              <a:sym typeface="Helvetica Neue"/>
            </a:endParaRPr>
          </a:p>
        </p:txBody>
      </p:sp>
      <p:sp>
        <p:nvSpPr>
          <p:cNvPr id="549" name="Google Shape;549;p62"/>
          <p:cNvSpPr/>
          <p:nvPr/>
        </p:nvSpPr>
        <p:spPr>
          <a:xfrm rot="5400000">
            <a:off x="7609650" y="857250"/>
            <a:ext cx="2391600" cy="6771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3" name="Shape 553"/>
        <p:cNvGrpSpPr/>
        <p:nvPr/>
      </p:nvGrpSpPr>
      <p:grpSpPr>
        <a:xfrm>
          <a:off x="0" y="0"/>
          <a:ext cx="0" cy="0"/>
          <a:chOff x="0" y="0"/>
          <a:chExt cx="0" cy="0"/>
        </a:xfrm>
      </p:grpSpPr>
      <p:sp>
        <p:nvSpPr>
          <p:cNvPr id="554" name="Google Shape;554;p63"/>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555" name="Google Shape;555;p63"/>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556" name="Google Shape;556;p63"/>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Animation</a:t>
            </a:r>
            <a:endParaRPr b="1" sz="2800">
              <a:solidFill>
                <a:srgbClr val="0C343D"/>
              </a:solidFill>
              <a:latin typeface="Helvetica Neue"/>
              <a:ea typeface="Helvetica Neue"/>
              <a:cs typeface="Helvetica Neue"/>
              <a:sym typeface="Helvetica Neue"/>
            </a:endParaRPr>
          </a:p>
        </p:txBody>
      </p:sp>
      <p:sp>
        <p:nvSpPr>
          <p:cNvPr id="557" name="Google Shape;557;p63"/>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48</a:t>
            </a:r>
            <a:endParaRPr b="1" sz="1800">
              <a:solidFill>
                <a:srgbClr val="76A5AF"/>
              </a:solidFill>
              <a:latin typeface="Helvetica Neue"/>
              <a:ea typeface="Helvetica Neue"/>
              <a:cs typeface="Helvetica Neue"/>
              <a:sym typeface="Helvetica Neue"/>
            </a:endParaRPr>
          </a:p>
        </p:txBody>
      </p:sp>
      <p:pic>
        <p:nvPicPr>
          <p:cNvPr id="558" name="Google Shape;558;p63" title="Animation.mp4">
            <a:hlinkClick r:id="rId3"/>
          </p:cNvPr>
          <p:cNvPicPr preferRelativeResize="0"/>
          <p:nvPr/>
        </p:nvPicPr>
        <p:blipFill>
          <a:blip r:embed="rId4">
            <a:alphaModFix/>
          </a:blip>
          <a:stretch>
            <a:fillRect/>
          </a:stretch>
        </p:blipFill>
        <p:spPr>
          <a:xfrm>
            <a:off x="1172113" y="947825"/>
            <a:ext cx="6799786" cy="38248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1000"/>
                                        <p:tgtEl>
                                          <p:spTgt spid="5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2" name="Shape 562"/>
        <p:cNvGrpSpPr/>
        <p:nvPr/>
      </p:nvGrpSpPr>
      <p:grpSpPr>
        <a:xfrm>
          <a:off x="0" y="0"/>
          <a:ext cx="0" cy="0"/>
          <a:chOff x="0" y="0"/>
          <a:chExt cx="0" cy="0"/>
        </a:xfrm>
      </p:grpSpPr>
      <p:sp>
        <p:nvSpPr>
          <p:cNvPr id="563" name="Google Shape;563;p64"/>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564" name="Google Shape;564;p64"/>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565" name="Google Shape;565;p64"/>
          <p:cNvSpPr/>
          <p:nvPr/>
        </p:nvSpPr>
        <p:spPr>
          <a:xfrm>
            <a:off x="734650" y="2825450"/>
            <a:ext cx="393300" cy="462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64"/>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76A5AF"/>
                </a:solidFill>
                <a:latin typeface="Helvetica Neue"/>
                <a:ea typeface="Helvetica Neue"/>
                <a:cs typeface="Helvetica Neue"/>
                <a:sym typeface="Helvetica Neue"/>
              </a:rPr>
              <a:t>Bibliography</a:t>
            </a:r>
            <a:endParaRPr b="1" sz="2800">
              <a:solidFill>
                <a:srgbClr val="76A5AF"/>
              </a:solidFill>
              <a:latin typeface="Helvetica Neue"/>
              <a:ea typeface="Helvetica Neue"/>
              <a:cs typeface="Helvetica Neue"/>
              <a:sym typeface="Helvetica Neue"/>
            </a:endParaRPr>
          </a:p>
        </p:txBody>
      </p:sp>
      <p:sp>
        <p:nvSpPr>
          <p:cNvPr id="567" name="Google Shape;567;p64"/>
          <p:cNvSpPr txBox="1"/>
          <p:nvPr/>
        </p:nvSpPr>
        <p:spPr>
          <a:xfrm>
            <a:off x="640507" y="1220050"/>
            <a:ext cx="7863000" cy="3509400"/>
          </a:xfrm>
          <a:prstGeom prst="rect">
            <a:avLst/>
          </a:prstGeom>
          <a:noFill/>
          <a:ln>
            <a:noFill/>
          </a:ln>
        </p:spPr>
        <p:txBody>
          <a:bodyPr anchorCtr="0" anchor="t" bIns="91425" lIns="91425" spcFirstLastPara="1" rIns="91425" wrap="square" tIns="91425">
            <a:normAutofit fontScale="40000"/>
          </a:bodyPr>
          <a:lstStyle/>
          <a:p>
            <a:pPr indent="0" lvl="0" marL="0" rtl="0" algn="l">
              <a:lnSpc>
                <a:spcPct val="115000"/>
              </a:lnSpc>
              <a:spcBef>
                <a:spcPts val="1200"/>
              </a:spcBef>
              <a:spcAft>
                <a:spcPts val="0"/>
              </a:spcAft>
              <a:buClr>
                <a:schemeClr val="dk1"/>
              </a:buClr>
              <a:buSzPct val="100000"/>
              <a:buFont typeface="Arial"/>
              <a:buNone/>
            </a:pPr>
            <a:r>
              <a:rPr lang="en" sz="1100">
                <a:solidFill>
                  <a:schemeClr val="dk1"/>
                </a:solidFill>
                <a:latin typeface="Helvetica Neue"/>
                <a:ea typeface="Helvetica Neue"/>
                <a:cs typeface="Helvetica Neue"/>
                <a:sym typeface="Helvetica Neue"/>
              </a:rPr>
              <a:t>Bodin Danielsson, Christina, et al. “Office Design’s Impact on Sick Leave Rates.” Ergonomics, 27 Jan. 2014, https://doi.org/10.1080/00140139.2013.871064. </a:t>
            </a:r>
            <a:endParaRPr sz="11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ct val="100000"/>
              <a:buFont typeface="Arial"/>
              <a:buNone/>
            </a:pPr>
            <a:r>
              <a:rPr lang="en" sz="1100">
                <a:solidFill>
                  <a:schemeClr val="dk1"/>
                </a:solidFill>
                <a:latin typeface="Helvetica Neue"/>
                <a:ea typeface="Helvetica Neue"/>
                <a:cs typeface="Helvetica Neue"/>
                <a:sym typeface="Helvetica Neue"/>
              </a:rPr>
              <a:t>Bodin Danielsson, Christina, et al. “The Relation between Office Type and Workplace Conflict: a Gender and Noise Perspective.” Journal of Environmental Psychology, 5 May 2015, https://doi.org/10.1016/j.jenvp.2015.04.004. </a:t>
            </a:r>
            <a:endParaRPr sz="11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ct val="100000"/>
              <a:buFont typeface="Arial"/>
              <a:buNone/>
            </a:pPr>
            <a:r>
              <a:rPr lang="en" sz="1100">
                <a:solidFill>
                  <a:schemeClr val="dk1"/>
                </a:solidFill>
                <a:latin typeface="Helvetica Neue"/>
                <a:ea typeface="Helvetica Neue"/>
                <a:cs typeface="Helvetica Neue"/>
                <a:sym typeface="Helvetica Neue"/>
              </a:rPr>
              <a:t>Bodin Danielsson, Christina. “Office Experiences.” Product Experiences, Elsevier Science, 2007, pp. 605–628. </a:t>
            </a:r>
            <a:endParaRPr sz="11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ct val="100000"/>
              <a:buFont typeface="Arial"/>
              <a:buNone/>
            </a:pPr>
            <a:r>
              <a:rPr lang="en" sz="1100">
                <a:solidFill>
                  <a:schemeClr val="dk1"/>
                </a:solidFill>
                <a:latin typeface="Helvetica Neue"/>
                <a:ea typeface="Helvetica Neue"/>
                <a:cs typeface="Helvetica Neue"/>
                <a:sym typeface="Helvetica Neue"/>
              </a:rPr>
              <a:t>Bos, Nathan, et al. “WORKPLACE SATISFACTION BEFORE AND AFTER MOVE TO AN OPEN PLAN OFFICE -  INCLUDING INTERACTIONS WITH GENDER AND INTROVERSION.” Human Factor and Ergonomics Society, 2017, https://doi.org/10.1177/1541931213601594. </a:t>
            </a:r>
            <a:endParaRPr sz="11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ct val="100000"/>
              <a:buFont typeface="Arial"/>
              <a:buNone/>
            </a:pPr>
            <a:r>
              <a:rPr lang="en" sz="1100">
                <a:solidFill>
                  <a:schemeClr val="dk1"/>
                </a:solidFill>
                <a:latin typeface="Helvetica Neue"/>
                <a:ea typeface="Helvetica Neue"/>
                <a:cs typeface="Helvetica Neue"/>
                <a:sym typeface="Helvetica Neue"/>
              </a:rPr>
              <a:t>Fried, Yitzhak, et al. “The Joint Effects of Noise, Job Complexity, and Gender on Employee Sickness Absence: An Exploratory Study across 21 Organizations — the CORD|S Study.” </a:t>
            </a:r>
            <a:r>
              <a:rPr i="1" lang="en" sz="1100">
                <a:solidFill>
                  <a:schemeClr val="dk1"/>
                </a:solidFill>
                <a:latin typeface="Helvetica Neue"/>
                <a:ea typeface="Helvetica Neue"/>
                <a:cs typeface="Helvetica Neue"/>
                <a:sym typeface="Helvetica Neue"/>
              </a:rPr>
              <a:t>Journal of Occupational and Organizational Psychology</a:t>
            </a:r>
            <a:r>
              <a:rPr lang="en" sz="1100">
                <a:solidFill>
                  <a:schemeClr val="dk1"/>
                </a:solidFill>
                <a:latin typeface="Helvetica Neue"/>
                <a:ea typeface="Helvetica Neue"/>
                <a:cs typeface="Helvetica Neue"/>
                <a:sym typeface="Helvetica Neue"/>
              </a:rPr>
              <a:t>, 2002, https://doi.org/10.1348/09631790260098181.</a:t>
            </a:r>
            <a:endParaRPr sz="11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ct val="100000"/>
              <a:buFont typeface="Arial"/>
              <a:buNone/>
            </a:pPr>
            <a:r>
              <a:rPr lang="en" sz="1100">
                <a:solidFill>
                  <a:schemeClr val="dk1"/>
                </a:solidFill>
                <a:latin typeface="Helvetica Neue"/>
                <a:ea typeface="Helvetica Neue"/>
                <a:cs typeface="Helvetica Neue"/>
                <a:sym typeface="Helvetica Neue"/>
              </a:rPr>
              <a:t>Gerdenitsch, Cornelia, et al. “Need–Supply Fit in an Activity-Based Flexible Office: A Longitudinal Study During Relocation.” Environment and Behavior, 2018, https://doi.org/10.1177/0013916517697766. </a:t>
            </a:r>
            <a:endParaRPr sz="11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ct val="100000"/>
              <a:buFont typeface="Arial"/>
              <a:buNone/>
            </a:pPr>
            <a:r>
              <a:rPr lang="en" sz="1100">
                <a:solidFill>
                  <a:schemeClr val="dk1"/>
                </a:solidFill>
                <a:latin typeface="Helvetica Neue"/>
                <a:ea typeface="Helvetica Neue"/>
                <a:cs typeface="Helvetica Neue"/>
                <a:sym typeface="Helvetica Neue"/>
              </a:rPr>
              <a:t>Hirst, Alison, and Christina Schwabenland. “Doing Gender in the ‘New Office.’” </a:t>
            </a:r>
            <a:r>
              <a:rPr i="1" lang="en" sz="1100">
                <a:solidFill>
                  <a:schemeClr val="dk1"/>
                </a:solidFill>
                <a:latin typeface="Helvetica Neue"/>
                <a:ea typeface="Helvetica Neue"/>
                <a:cs typeface="Helvetica Neue"/>
                <a:sym typeface="Helvetica Neue"/>
              </a:rPr>
              <a:t>Gender, Work and Organization</a:t>
            </a:r>
            <a:r>
              <a:rPr lang="en" sz="1100">
                <a:solidFill>
                  <a:schemeClr val="dk1"/>
                </a:solidFill>
                <a:latin typeface="Helvetica Neue"/>
                <a:ea typeface="Helvetica Neue"/>
                <a:cs typeface="Helvetica Neue"/>
                <a:sym typeface="Helvetica Neue"/>
              </a:rPr>
              <a:t>, vol. 25, no. 2, Mar. 2018, https://doi.org/10.1111/gwao.12200.</a:t>
            </a:r>
            <a:endParaRPr sz="11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ct val="100000"/>
              <a:buFont typeface="Arial"/>
              <a:buNone/>
            </a:pPr>
            <a:r>
              <a:rPr lang="en" sz="1100">
                <a:solidFill>
                  <a:schemeClr val="dk1"/>
                </a:solidFill>
                <a:latin typeface="Helvetica Neue"/>
                <a:ea typeface="Helvetica Neue"/>
                <a:cs typeface="Helvetica Neue"/>
                <a:sym typeface="Helvetica Neue"/>
              </a:rPr>
              <a:t>Johnson, Katherine M., and Salpini, Colleen. "Working and Nursing: Navigating Job and Breastfeeding Demands at Work." Community, Work &amp; Family, vol. 20, no. 4, 2017, pp. 479-496. ProQuest, https://doi.org/10.1080/13668803.2017.1303449</a:t>
            </a:r>
            <a:endParaRPr sz="11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ct val="100000"/>
              <a:buFont typeface="Arial"/>
              <a:buNone/>
            </a:pPr>
            <a:r>
              <a:rPr lang="en" sz="1100">
                <a:solidFill>
                  <a:schemeClr val="dk1"/>
                </a:solidFill>
                <a:latin typeface="Helvetica Neue"/>
                <a:ea typeface="Helvetica Neue"/>
                <a:cs typeface="Helvetica Neue"/>
                <a:sym typeface="Helvetica Neue"/>
              </a:rPr>
              <a:t>Kaufmann-Buhler, Jennifer. “If the Chair Fits: Sexism in American Office Furniture Design.” </a:t>
            </a:r>
            <a:r>
              <a:rPr i="1" lang="en" sz="1100">
                <a:solidFill>
                  <a:schemeClr val="dk1"/>
                </a:solidFill>
                <a:latin typeface="Helvetica Neue"/>
                <a:ea typeface="Helvetica Neue"/>
                <a:cs typeface="Helvetica Neue"/>
                <a:sym typeface="Helvetica Neue"/>
              </a:rPr>
              <a:t>Journal of Design History</a:t>
            </a:r>
            <a:r>
              <a:rPr lang="en" sz="1100">
                <a:solidFill>
                  <a:schemeClr val="dk1"/>
                </a:solidFill>
                <a:latin typeface="Helvetica Neue"/>
                <a:ea typeface="Helvetica Neue"/>
                <a:cs typeface="Helvetica Neue"/>
                <a:sym typeface="Helvetica Neue"/>
              </a:rPr>
              <a:t>, vol. 32, no. 4, 14 June 2019, https://doi.org/10.1093/jdh/epz022.</a:t>
            </a:r>
            <a:endParaRPr sz="11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ct val="100000"/>
              <a:buFont typeface="Arial"/>
              <a:buNone/>
            </a:pPr>
            <a:r>
              <a:rPr lang="en" sz="1100">
                <a:solidFill>
                  <a:schemeClr val="dk1"/>
                </a:solidFill>
                <a:latin typeface="Helvetica Neue"/>
                <a:ea typeface="Helvetica Neue"/>
                <a:cs typeface="Helvetica Neue"/>
                <a:sym typeface="Helvetica Neue"/>
              </a:rPr>
              <a:t>Kaufmann-Buhler, Jennifer. “Progressive Partitions: The Promises and Problems of the American Open Plan Office.” </a:t>
            </a:r>
            <a:r>
              <a:rPr i="1" lang="en" sz="1100">
                <a:solidFill>
                  <a:schemeClr val="dk1"/>
                </a:solidFill>
                <a:latin typeface="Helvetica Neue"/>
                <a:ea typeface="Helvetica Neue"/>
                <a:cs typeface="Helvetica Neue"/>
                <a:sym typeface="Helvetica Neue"/>
              </a:rPr>
              <a:t>The Journal of the Design Studies Forum,</a:t>
            </a:r>
            <a:r>
              <a:rPr lang="en" sz="1100">
                <a:solidFill>
                  <a:schemeClr val="dk1"/>
                </a:solidFill>
                <a:latin typeface="Helvetica Neue"/>
                <a:ea typeface="Helvetica Neue"/>
                <a:cs typeface="Helvetica Neue"/>
                <a:sym typeface="Helvetica Neue"/>
              </a:rPr>
              <a:t> 07 Jun. 2016, https://doi.org/10.1080/17547075.2016.1189308.</a:t>
            </a:r>
            <a:endParaRPr sz="11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ct val="100000"/>
              <a:buFont typeface="Arial"/>
              <a:buNone/>
            </a:pPr>
            <a:r>
              <a:rPr lang="en" sz="1100">
                <a:solidFill>
                  <a:schemeClr val="dk1"/>
                </a:solidFill>
                <a:latin typeface="Helvetica Neue"/>
                <a:ea typeface="Helvetica Neue"/>
                <a:cs typeface="Helvetica Neue"/>
                <a:sym typeface="Helvetica Neue"/>
              </a:rPr>
              <a:t>Kingma, Boris R M, and van Marken Lichtenbelt, Wouter D. “Energy Consumption in Buildings and Female Thermal Demand.” </a:t>
            </a:r>
            <a:r>
              <a:rPr i="1" lang="en" sz="1100">
                <a:solidFill>
                  <a:schemeClr val="dk1"/>
                </a:solidFill>
                <a:latin typeface="Helvetica Neue"/>
                <a:ea typeface="Helvetica Neue"/>
                <a:cs typeface="Helvetica Neue"/>
                <a:sym typeface="Helvetica Neue"/>
              </a:rPr>
              <a:t>Nature Climate Change</a:t>
            </a:r>
            <a:r>
              <a:rPr lang="en" sz="1100">
                <a:solidFill>
                  <a:schemeClr val="dk1"/>
                </a:solidFill>
                <a:latin typeface="Helvetica Neue"/>
                <a:ea typeface="Helvetica Neue"/>
                <a:cs typeface="Helvetica Neue"/>
                <a:sym typeface="Helvetica Neue"/>
              </a:rPr>
              <a:t>, Aug. 2015, https://doi.org/10.1038/nclimate2741.</a:t>
            </a:r>
            <a:endParaRPr sz="11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ct val="100000"/>
              <a:buFont typeface="Arial"/>
              <a:buNone/>
            </a:pPr>
            <a:r>
              <a:rPr lang="en" sz="1100">
                <a:solidFill>
                  <a:schemeClr val="dk1"/>
                </a:solidFill>
                <a:latin typeface="Helvetica Neue"/>
                <a:ea typeface="Helvetica Neue"/>
                <a:cs typeface="Helvetica Neue"/>
                <a:sym typeface="Helvetica Neue"/>
              </a:rPr>
              <a:t>Morrison, Rachel L, and Smollan, Roy K. “Open Plan Office Space? If You're Going to Do It, Do It Right: A Fourteen-Month Longitudinal Case Study.” </a:t>
            </a:r>
            <a:r>
              <a:rPr i="1" lang="en" sz="1100">
                <a:solidFill>
                  <a:schemeClr val="dk1"/>
                </a:solidFill>
                <a:latin typeface="Helvetica Neue"/>
                <a:ea typeface="Helvetica Neue"/>
                <a:cs typeface="Helvetica Neue"/>
                <a:sym typeface="Helvetica Neue"/>
              </a:rPr>
              <a:t>Applied Ergonomics</a:t>
            </a:r>
            <a:r>
              <a:rPr lang="en" sz="1100">
                <a:solidFill>
                  <a:schemeClr val="dk1"/>
                </a:solidFill>
                <a:latin typeface="Helvetica Neue"/>
                <a:ea typeface="Helvetica Neue"/>
                <a:cs typeface="Helvetica Neue"/>
                <a:sym typeface="Helvetica Neue"/>
              </a:rPr>
              <a:t>, 26 Aug. 2019, https://doi.org/10.1016/j.apergo.2019.102933.</a:t>
            </a:r>
            <a:endParaRPr sz="11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ct val="100000"/>
              <a:buFont typeface="Arial"/>
              <a:buNone/>
            </a:pPr>
            <a:r>
              <a:rPr lang="en" sz="1100">
                <a:solidFill>
                  <a:schemeClr val="dk1"/>
                </a:solidFill>
                <a:latin typeface="Helvetica Neue"/>
                <a:ea typeface="Helvetica Neue"/>
                <a:cs typeface="Helvetica Neue"/>
                <a:sym typeface="Helvetica Neue"/>
              </a:rPr>
              <a:t>Tyler, Melissa, and Cohen, Laurie. “Spaces That Matter: Gender Performativity and Organizational Space.” </a:t>
            </a:r>
            <a:r>
              <a:rPr i="1" lang="en" sz="1100">
                <a:solidFill>
                  <a:schemeClr val="dk1"/>
                </a:solidFill>
                <a:latin typeface="Helvetica Neue"/>
                <a:ea typeface="Helvetica Neue"/>
                <a:cs typeface="Helvetica Neue"/>
                <a:sym typeface="Helvetica Neue"/>
              </a:rPr>
              <a:t>Organization Studies</a:t>
            </a:r>
            <a:r>
              <a:rPr lang="en" sz="1100">
                <a:solidFill>
                  <a:schemeClr val="dk1"/>
                </a:solidFill>
                <a:latin typeface="Helvetica Neue"/>
                <a:ea typeface="Helvetica Neue"/>
                <a:cs typeface="Helvetica Neue"/>
                <a:sym typeface="Helvetica Neue"/>
              </a:rPr>
              <a:t>, 2010, https://doi.org/10.1177/0170840609357381. </a:t>
            </a:r>
            <a:endParaRPr sz="11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ct val="100000"/>
              <a:buFont typeface="Arial"/>
              <a:buNone/>
            </a:pPr>
            <a:r>
              <a:rPr lang="en" sz="1100">
                <a:solidFill>
                  <a:schemeClr val="dk1"/>
                </a:solidFill>
                <a:latin typeface="Helvetica Neue"/>
                <a:ea typeface="Helvetica Neue"/>
                <a:cs typeface="Helvetica Neue"/>
                <a:sym typeface="Helvetica Neue"/>
              </a:rPr>
              <a:t>Van Dellen, Sjoukje A, et al. “Effects of Lactation Room Quality on Working Mothers’ Feelings and Thoughts Related to Breastfeeding and Work: a Randomized Controlled Trial and a Field Experiment.” International Breastfeeding Journal, 2022, https://doi.org/10.1186/s13006-022-00499-0. </a:t>
            </a:r>
            <a:endParaRPr sz="11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1200"/>
              </a:spcAft>
              <a:buClr>
                <a:schemeClr val="dk1"/>
              </a:buClr>
              <a:buSzPct val="100000"/>
              <a:buFont typeface="Arial"/>
              <a:buNone/>
            </a:pPr>
            <a:r>
              <a:rPr lang="en" sz="1100">
                <a:solidFill>
                  <a:schemeClr val="dk1"/>
                </a:solidFill>
                <a:latin typeface="Helvetica Neue"/>
                <a:ea typeface="Helvetica Neue"/>
                <a:cs typeface="Helvetica Neue"/>
                <a:sym typeface="Helvetica Neue"/>
              </a:rPr>
              <a:t>Wasserman, Varda. “THE GENDERED AESTHETICS OF THE PHYSICAL ENVIRONMENT OF WORK.” 2020. </a:t>
            </a:r>
            <a:endParaRPr sz="1100">
              <a:solidFill>
                <a:schemeClr val="dk1"/>
              </a:solidFill>
              <a:latin typeface="Helvetica Neue"/>
              <a:ea typeface="Helvetica Neue"/>
              <a:cs typeface="Helvetica Neue"/>
              <a:sym typeface="Helvetica Neue"/>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1" name="Shape 571"/>
        <p:cNvGrpSpPr/>
        <p:nvPr/>
      </p:nvGrpSpPr>
      <p:grpSpPr>
        <a:xfrm>
          <a:off x="0" y="0"/>
          <a:ext cx="0" cy="0"/>
          <a:chOff x="0" y="0"/>
          <a:chExt cx="0" cy="0"/>
        </a:xfrm>
      </p:grpSpPr>
      <p:sp>
        <p:nvSpPr>
          <p:cNvPr id="572" name="Google Shape;572;p65"/>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573" name="Google Shape;573;p65"/>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574" name="Google Shape;574;p65"/>
          <p:cNvSpPr/>
          <p:nvPr/>
        </p:nvSpPr>
        <p:spPr>
          <a:xfrm>
            <a:off x="734650" y="2825450"/>
            <a:ext cx="393300" cy="462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65"/>
          <p:cNvSpPr txBox="1"/>
          <p:nvPr/>
        </p:nvSpPr>
        <p:spPr>
          <a:xfrm>
            <a:off x="2287950" y="1840833"/>
            <a:ext cx="4568100" cy="11865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6000">
                <a:solidFill>
                  <a:srgbClr val="76A5AF"/>
                </a:solidFill>
                <a:latin typeface="Helvetica Neue"/>
                <a:ea typeface="Helvetica Neue"/>
                <a:cs typeface="Helvetica Neue"/>
                <a:sym typeface="Helvetica Neue"/>
              </a:rPr>
              <a:t>Thank You</a:t>
            </a:r>
            <a:endParaRPr b="1" sz="6000">
              <a:solidFill>
                <a:srgbClr val="76A5AF"/>
              </a:solidFill>
              <a:latin typeface="Helvetica Neue"/>
              <a:ea typeface="Helvetica Neue"/>
              <a:cs typeface="Helvetica Neue"/>
              <a:sym typeface="Helvetica Neue"/>
            </a:endParaRPr>
          </a:p>
        </p:txBody>
      </p:sp>
      <p:sp>
        <p:nvSpPr>
          <p:cNvPr id="576" name="Google Shape;576;p65"/>
          <p:cNvSpPr txBox="1"/>
          <p:nvPr/>
        </p:nvSpPr>
        <p:spPr>
          <a:xfrm>
            <a:off x="2287950" y="2780655"/>
            <a:ext cx="4568100" cy="52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C343D"/>
                </a:solidFill>
                <a:latin typeface="Helvetica Neue"/>
                <a:ea typeface="Helvetica Neue"/>
                <a:cs typeface="Helvetica Neue"/>
                <a:sym typeface="Helvetica Neue"/>
              </a:rPr>
              <a:t>Questions?</a:t>
            </a:r>
            <a:endParaRPr sz="1800">
              <a:solidFill>
                <a:srgbClr val="0C343D"/>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 name="Shape 113"/>
        <p:cNvGrpSpPr/>
        <p:nvPr/>
      </p:nvGrpSpPr>
      <p:grpSpPr>
        <a:xfrm>
          <a:off x="0" y="0"/>
          <a:ext cx="0" cy="0"/>
          <a:chOff x="0" y="0"/>
          <a:chExt cx="0" cy="0"/>
        </a:xfrm>
      </p:grpSpPr>
      <p:sp>
        <p:nvSpPr>
          <p:cNvPr id="114" name="Google Shape;114;p18"/>
          <p:cNvSpPr/>
          <p:nvPr/>
        </p:nvSpPr>
        <p:spPr>
          <a:xfrm rot="5400000">
            <a:off x="-1195750" y="2582700"/>
            <a:ext cx="3756600" cy="13650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115" name="Google Shape;115;p18"/>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3</a:t>
            </a:r>
            <a:endParaRPr b="1" sz="1800">
              <a:solidFill>
                <a:srgbClr val="76A5AF"/>
              </a:solidFill>
              <a:latin typeface="Helvetica Neue"/>
              <a:ea typeface="Helvetica Neue"/>
              <a:cs typeface="Helvetica Neue"/>
              <a:sym typeface="Helvetica Neue"/>
            </a:endParaRPr>
          </a:p>
        </p:txBody>
      </p:sp>
      <p:sp>
        <p:nvSpPr>
          <p:cNvPr id="116" name="Google Shape;116;p18"/>
          <p:cNvSpPr txBox="1"/>
          <p:nvPr/>
        </p:nvSpPr>
        <p:spPr>
          <a:xfrm>
            <a:off x="4028450" y="1348850"/>
            <a:ext cx="4325700" cy="5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76A5AF"/>
                </a:solidFill>
                <a:latin typeface="Helvetica Neue"/>
                <a:ea typeface="Helvetica Neue"/>
                <a:cs typeface="Helvetica Neue"/>
                <a:sym typeface="Helvetica Neue"/>
              </a:rPr>
              <a:t>Hypothesis</a:t>
            </a:r>
            <a:endParaRPr b="1" sz="3000">
              <a:solidFill>
                <a:srgbClr val="76A5AF"/>
              </a:solidFill>
              <a:latin typeface="Helvetica Neue"/>
              <a:ea typeface="Helvetica Neue"/>
              <a:cs typeface="Helvetica Neue"/>
              <a:sym typeface="Helvetica Neue"/>
            </a:endParaRPr>
          </a:p>
        </p:txBody>
      </p:sp>
      <p:sp>
        <p:nvSpPr>
          <p:cNvPr id="117" name="Google Shape;117;p18"/>
          <p:cNvSpPr txBox="1"/>
          <p:nvPr/>
        </p:nvSpPr>
        <p:spPr>
          <a:xfrm>
            <a:off x="4028450" y="2173174"/>
            <a:ext cx="3847800" cy="23259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Open office plans may be the least beneficial for women</a:t>
            </a:r>
            <a:endParaRPr>
              <a:solidFill>
                <a:srgbClr val="0C343D"/>
              </a:solidFill>
              <a:latin typeface="Helvetica Neue"/>
              <a:ea typeface="Helvetica Neue"/>
              <a:cs typeface="Helvetica Neue"/>
              <a:sym typeface="Helvetica Neue"/>
            </a:endParaRPr>
          </a:p>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Poor design may impact women more than men</a:t>
            </a:r>
            <a:endParaRPr>
              <a:solidFill>
                <a:srgbClr val="0C343D"/>
              </a:solidFill>
              <a:latin typeface="Helvetica Neue"/>
              <a:ea typeface="Helvetica Neue"/>
              <a:cs typeface="Helvetica Neue"/>
              <a:sym typeface="Helvetica Neue"/>
            </a:endParaRPr>
          </a:p>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Using human centered design may improve the experiences of women in the workplace</a:t>
            </a:r>
            <a:endParaRPr>
              <a:solidFill>
                <a:srgbClr val="0C343D"/>
              </a:solidFill>
              <a:latin typeface="Helvetica Neue"/>
              <a:ea typeface="Helvetica Neue"/>
              <a:cs typeface="Helvetica Neue"/>
              <a:sym typeface="Helvetica Neue"/>
            </a:endParaRPr>
          </a:p>
        </p:txBody>
      </p:sp>
      <p:sp>
        <p:nvSpPr>
          <p:cNvPr id="118" name="Google Shape;118;p18"/>
          <p:cNvSpPr/>
          <p:nvPr/>
        </p:nvSpPr>
        <p:spPr>
          <a:xfrm>
            <a:off x="6399350" y="0"/>
            <a:ext cx="27447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 name="Shape 122"/>
        <p:cNvGrpSpPr/>
        <p:nvPr/>
      </p:nvGrpSpPr>
      <p:grpSpPr>
        <a:xfrm>
          <a:off x="0" y="0"/>
          <a:ext cx="0" cy="0"/>
          <a:chOff x="0" y="0"/>
          <a:chExt cx="0" cy="0"/>
        </a:xfrm>
      </p:grpSpPr>
      <p:sp>
        <p:nvSpPr>
          <p:cNvPr id="123" name="Google Shape;123;p19"/>
          <p:cNvSpPr/>
          <p:nvPr/>
        </p:nvSpPr>
        <p:spPr>
          <a:xfrm rot="5400000">
            <a:off x="-1195750" y="2582700"/>
            <a:ext cx="3756600" cy="13650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124" name="Google Shape;124;p19"/>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4</a:t>
            </a:r>
            <a:endParaRPr b="1" sz="1800">
              <a:solidFill>
                <a:srgbClr val="76A5AF"/>
              </a:solidFill>
              <a:latin typeface="Helvetica Neue"/>
              <a:ea typeface="Helvetica Neue"/>
              <a:cs typeface="Helvetica Neue"/>
              <a:sym typeface="Helvetica Neue"/>
            </a:endParaRPr>
          </a:p>
        </p:txBody>
      </p:sp>
      <p:sp>
        <p:nvSpPr>
          <p:cNvPr id="125" name="Google Shape;125;p19"/>
          <p:cNvSpPr txBox="1"/>
          <p:nvPr/>
        </p:nvSpPr>
        <p:spPr>
          <a:xfrm>
            <a:off x="4028450" y="967850"/>
            <a:ext cx="4325700" cy="5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76A5AF"/>
                </a:solidFill>
                <a:latin typeface="Helvetica Neue"/>
                <a:ea typeface="Helvetica Neue"/>
                <a:cs typeface="Helvetica Neue"/>
                <a:sym typeface="Helvetica Neue"/>
              </a:rPr>
              <a:t>Literature Review</a:t>
            </a:r>
            <a:endParaRPr b="1" sz="3000">
              <a:solidFill>
                <a:srgbClr val="76A5AF"/>
              </a:solidFill>
              <a:latin typeface="Helvetica Neue"/>
              <a:ea typeface="Helvetica Neue"/>
              <a:cs typeface="Helvetica Neue"/>
              <a:sym typeface="Helvetica Neue"/>
            </a:endParaRPr>
          </a:p>
        </p:txBody>
      </p:sp>
      <p:sp>
        <p:nvSpPr>
          <p:cNvPr id="126" name="Google Shape;126;p19"/>
          <p:cNvSpPr txBox="1"/>
          <p:nvPr/>
        </p:nvSpPr>
        <p:spPr>
          <a:xfrm>
            <a:off x="4028450" y="1792175"/>
            <a:ext cx="4063500" cy="30468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0C343D"/>
              </a:buClr>
              <a:buSzPts val="2100"/>
              <a:buFont typeface="Helvetica Neue"/>
              <a:buChar char="❏"/>
            </a:pPr>
            <a:r>
              <a:rPr b="1" lang="en">
                <a:solidFill>
                  <a:srgbClr val="0C343D"/>
                </a:solidFill>
                <a:latin typeface="Helvetica Neue"/>
                <a:ea typeface="Helvetica Neue"/>
                <a:cs typeface="Helvetica Neue"/>
                <a:sym typeface="Helvetica Neue"/>
              </a:rPr>
              <a:t>History of Open Office Design</a:t>
            </a:r>
            <a:endParaRPr b="1">
              <a:solidFill>
                <a:srgbClr val="0C343D"/>
              </a:solidFill>
              <a:latin typeface="Helvetica Neue"/>
              <a:ea typeface="Helvetica Neue"/>
              <a:cs typeface="Helvetica Neue"/>
              <a:sym typeface="Helvetica Neue"/>
            </a:endParaRPr>
          </a:p>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Forms and Sizes of Open Offices</a:t>
            </a:r>
            <a:endParaRPr>
              <a:solidFill>
                <a:srgbClr val="0C343D"/>
              </a:solidFill>
              <a:latin typeface="Helvetica Neue"/>
              <a:ea typeface="Helvetica Neue"/>
              <a:cs typeface="Helvetica Neue"/>
              <a:sym typeface="Helvetica Neue"/>
            </a:endParaRPr>
          </a:p>
          <a:p>
            <a:pPr indent="-361950" lvl="0" marL="457200" rtl="0" algn="l">
              <a:spcBef>
                <a:spcPts val="0"/>
              </a:spcBef>
              <a:spcAft>
                <a:spcPts val="0"/>
              </a:spcAft>
              <a:buClr>
                <a:srgbClr val="0C343D"/>
              </a:buClr>
              <a:buSzPts val="2100"/>
              <a:buFont typeface="Helvetica Neue"/>
              <a:buChar char="❏"/>
            </a:pPr>
            <a:r>
              <a:rPr b="1" lang="en">
                <a:solidFill>
                  <a:srgbClr val="0C343D"/>
                </a:solidFill>
                <a:latin typeface="Helvetica Neue"/>
                <a:ea typeface="Helvetica Neue"/>
                <a:cs typeface="Helvetica Neue"/>
                <a:sym typeface="Helvetica Neue"/>
              </a:rPr>
              <a:t>Spatial Organization and Aesthetics</a:t>
            </a:r>
            <a:endParaRPr b="1">
              <a:solidFill>
                <a:srgbClr val="0C343D"/>
              </a:solidFill>
              <a:latin typeface="Helvetica Neue"/>
              <a:ea typeface="Helvetica Neue"/>
              <a:cs typeface="Helvetica Neue"/>
              <a:sym typeface="Helvetica Neue"/>
            </a:endParaRPr>
          </a:p>
          <a:p>
            <a:pPr indent="-361950" lvl="0" marL="457200" rtl="0" algn="l">
              <a:spcBef>
                <a:spcPts val="0"/>
              </a:spcBef>
              <a:spcAft>
                <a:spcPts val="0"/>
              </a:spcAft>
              <a:buClr>
                <a:srgbClr val="0C343D"/>
              </a:buClr>
              <a:buSzPts val="2100"/>
              <a:buFont typeface="Helvetica Neue"/>
              <a:buChar char="❏"/>
            </a:pPr>
            <a:r>
              <a:rPr b="1" lang="en">
                <a:solidFill>
                  <a:srgbClr val="0C343D"/>
                </a:solidFill>
                <a:latin typeface="Helvetica Neue"/>
                <a:ea typeface="Helvetica Neue"/>
                <a:cs typeface="Helvetica Neue"/>
                <a:sym typeface="Helvetica Neue"/>
              </a:rPr>
              <a:t>Mothers and Menstruating Women</a:t>
            </a:r>
            <a:endParaRPr b="1">
              <a:solidFill>
                <a:srgbClr val="0C343D"/>
              </a:solidFill>
              <a:latin typeface="Helvetica Neue"/>
              <a:ea typeface="Helvetica Neue"/>
              <a:cs typeface="Helvetica Neue"/>
              <a:sym typeface="Helvetica Neue"/>
            </a:endParaRPr>
          </a:p>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Sick Leave Rates</a:t>
            </a:r>
            <a:endParaRPr>
              <a:solidFill>
                <a:srgbClr val="0C343D"/>
              </a:solidFill>
              <a:latin typeface="Helvetica Neue"/>
              <a:ea typeface="Helvetica Neue"/>
              <a:cs typeface="Helvetica Neue"/>
              <a:sym typeface="Helvetica Neue"/>
            </a:endParaRPr>
          </a:p>
          <a:p>
            <a:pPr indent="-361950" lvl="0" marL="457200" rtl="0" algn="l">
              <a:spcBef>
                <a:spcPts val="0"/>
              </a:spcBef>
              <a:spcAft>
                <a:spcPts val="0"/>
              </a:spcAft>
              <a:buClr>
                <a:srgbClr val="0C343D"/>
              </a:buClr>
              <a:buSzPts val="2100"/>
              <a:buFont typeface="Helvetica Neue"/>
              <a:buChar char="❏"/>
            </a:pPr>
            <a:r>
              <a:rPr b="1" lang="en">
                <a:solidFill>
                  <a:srgbClr val="0C343D"/>
                </a:solidFill>
                <a:latin typeface="Helvetica Neue"/>
                <a:ea typeface="Helvetica Neue"/>
                <a:cs typeface="Helvetica Neue"/>
                <a:sym typeface="Helvetica Neue"/>
              </a:rPr>
              <a:t>Acoustical Control</a:t>
            </a:r>
            <a:endParaRPr b="1">
              <a:solidFill>
                <a:srgbClr val="0C343D"/>
              </a:solidFill>
              <a:latin typeface="Helvetica Neue"/>
              <a:ea typeface="Helvetica Neue"/>
              <a:cs typeface="Helvetica Neue"/>
              <a:sym typeface="Helvetica Neue"/>
            </a:endParaRPr>
          </a:p>
          <a:p>
            <a:pPr indent="-361950" lvl="0" marL="457200" rtl="0" algn="l">
              <a:spcBef>
                <a:spcPts val="0"/>
              </a:spcBef>
              <a:spcAft>
                <a:spcPts val="0"/>
              </a:spcAft>
              <a:buClr>
                <a:srgbClr val="0C343D"/>
              </a:buClr>
              <a:buSzPts val="2100"/>
              <a:buFont typeface="Helvetica Neue"/>
              <a:buChar char="❏"/>
            </a:pPr>
            <a:r>
              <a:rPr b="1" lang="en">
                <a:solidFill>
                  <a:srgbClr val="0C343D"/>
                </a:solidFill>
                <a:latin typeface="Helvetica Neue"/>
                <a:ea typeface="Helvetica Neue"/>
                <a:cs typeface="Helvetica Neue"/>
                <a:sym typeface="Helvetica Neue"/>
              </a:rPr>
              <a:t>Visual Privacy and Social Interaction</a:t>
            </a:r>
            <a:endParaRPr b="1">
              <a:solidFill>
                <a:srgbClr val="0C343D"/>
              </a:solidFill>
              <a:latin typeface="Helvetica Neue"/>
              <a:ea typeface="Helvetica Neue"/>
              <a:cs typeface="Helvetica Neue"/>
              <a:sym typeface="Helvetica Neue"/>
            </a:endParaRPr>
          </a:p>
          <a:p>
            <a:pPr indent="-361950" lvl="0" marL="457200" rtl="0" algn="l">
              <a:spcBef>
                <a:spcPts val="0"/>
              </a:spcBef>
              <a:spcAft>
                <a:spcPts val="0"/>
              </a:spcAft>
              <a:buClr>
                <a:srgbClr val="0C343D"/>
              </a:buClr>
              <a:buSzPts val="2100"/>
              <a:buFont typeface="Helvetica Neue"/>
              <a:buChar char="❏"/>
            </a:pPr>
            <a:r>
              <a:rPr lang="en">
                <a:solidFill>
                  <a:srgbClr val="0C343D"/>
                </a:solidFill>
                <a:latin typeface="Helvetica Neue"/>
                <a:ea typeface="Helvetica Neue"/>
                <a:cs typeface="Helvetica Neue"/>
                <a:sym typeface="Helvetica Neue"/>
              </a:rPr>
              <a:t>Temperature Control</a:t>
            </a:r>
            <a:endParaRPr>
              <a:solidFill>
                <a:srgbClr val="0C343D"/>
              </a:solidFill>
              <a:latin typeface="Helvetica Neue"/>
              <a:ea typeface="Helvetica Neue"/>
              <a:cs typeface="Helvetica Neue"/>
              <a:sym typeface="Helvetica Neue"/>
            </a:endParaRPr>
          </a:p>
          <a:p>
            <a:pPr indent="-361950" lvl="0" marL="457200" rtl="0" algn="l">
              <a:spcBef>
                <a:spcPts val="0"/>
              </a:spcBef>
              <a:spcAft>
                <a:spcPts val="0"/>
              </a:spcAft>
              <a:buClr>
                <a:srgbClr val="0C343D"/>
              </a:buClr>
              <a:buSzPts val="2100"/>
              <a:buFont typeface="Helvetica Neue"/>
              <a:buChar char="❏"/>
            </a:pPr>
            <a:r>
              <a:rPr b="1" lang="en">
                <a:solidFill>
                  <a:srgbClr val="0C343D"/>
                </a:solidFill>
                <a:latin typeface="Helvetica Neue"/>
                <a:ea typeface="Helvetica Neue"/>
                <a:cs typeface="Helvetica Neue"/>
                <a:sym typeface="Helvetica Neue"/>
              </a:rPr>
              <a:t>Furniture Design</a:t>
            </a:r>
            <a:endParaRPr b="1">
              <a:solidFill>
                <a:srgbClr val="0C343D"/>
              </a:solidFill>
              <a:latin typeface="Helvetica Neue"/>
              <a:ea typeface="Helvetica Neue"/>
              <a:cs typeface="Helvetica Neue"/>
              <a:sym typeface="Helvetica Neue"/>
            </a:endParaRPr>
          </a:p>
        </p:txBody>
      </p:sp>
      <p:sp>
        <p:nvSpPr>
          <p:cNvPr id="127" name="Google Shape;127;p19"/>
          <p:cNvSpPr/>
          <p:nvPr/>
        </p:nvSpPr>
        <p:spPr>
          <a:xfrm>
            <a:off x="6399350" y="0"/>
            <a:ext cx="27447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1" name="Shape 131"/>
        <p:cNvGrpSpPr/>
        <p:nvPr/>
      </p:nvGrpSpPr>
      <p:grpSpPr>
        <a:xfrm>
          <a:off x="0" y="0"/>
          <a:ext cx="0" cy="0"/>
          <a:chOff x="0" y="0"/>
          <a:chExt cx="0" cy="0"/>
        </a:xfrm>
      </p:grpSpPr>
      <p:sp>
        <p:nvSpPr>
          <p:cNvPr id="132" name="Google Shape;132;p20"/>
          <p:cNvSpPr/>
          <p:nvPr/>
        </p:nvSpPr>
        <p:spPr>
          <a:xfrm rot="5400000">
            <a:off x="-857275" y="3609175"/>
            <a:ext cx="2391600" cy="6771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133" name="Google Shape;133;p20"/>
          <p:cNvSpPr txBox="1"/>
          <p:nvPr/>
        </p:nvSpPr>
        <p:spPr>
          <a:xfrm>
            <a:off x="1410150" y="1548775"/>
            <a:ext cx="6323700" cy="89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76A5AF"/>
                </a:solidFill>
                <a:latin typeface="Helvetica Neue"/>
                <a:ea typeface="Helvetica Neue"/>
                <a:cs typeface="Helvetica Neue"/>
                <a:sym typeface="Helvetica Neue"/>
              </a:rPr>
              <a:t>What is an Open Office?</a:t>
            </a:r>
            <a:endParaRPr b="1" sz="3000">
              <a:solidFill>
                <a:srgbClr val="76A5AF"/>
              </a:solidFill>
              <a:latin typeface="Helvetica Neue"/>
              <a:ea typeface="Helvetica Neue"/>
              <a:cs typeface="Helvetica Neue"/>
              <a:sym typeface="Helvetica Neue"/>
            </a:endParaRPr>
          </a:p>
        </p:txBody>
      </p:sp>
      <p:sp>
        <p:nvSpPr>
          <p:cNvPr id="134" name="Google Shape;134;p20"/>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5</a:t>
            </a:r>
            <a:endParaRPr b="1" sz="1800">
              <a:solidFill>
                <a:srgbClr val="76A5AF"/>
              </a:solidFill>
              <a:latin typeface="Helvetica Neue"/>
              <a:ea typeface="Helvetica Neue"/>
              <a:cs typeface="Helvetica Neue"/>
              <a:sym typeface="Helvetica Neue"/>
            </a:endParaRPr>
          </a:p>
        </p:txBody>
      </p:sp>
      <p:sp>
        <p:nvSpPr>
          <p:cNvPr id="135" name="Google Shape;135;p20"/>
          <p:cNvSpPr/>
          <p:nvPr/>
        </p:nvSpPr>
        <p:spPr>
          <a:xfrm rot="5400000">
            <a:off x="7609650" y="857250"/>
            <a:ext cx="2391600" cy="6771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136" name="Google Shape;136;p20"/>
          <p:cNvSpPr txBox="1"/>
          <p:nvPr/>
        </p:nvSpPr>
        <p:spPr>
          <a:xfrm>
            <a:off x="2146049" y="2445975"/>
            <a:ext cx="4851900" cy="89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0C343D"/>
                </a:solidFill>
                <a:latin typeface="Helvetica Neue"/>
                <a:ea typeface="Helvetica Neue"/>
                <a:cs typeface="Helvetica Neue"/>
                <a:sym typeface="Helvetica Neue"/>
              </a:rPr>
              <a:t>A workplace where all or most employees work together in one open space, with low or no partitions separating the workstations. </a:t>
            </a:r>
            <a:endParaRPr sz="1600">
              <a:solidFill>
                <a:srgbClr val="0C343D"/>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 name="Shape 140"/>
        <p:cNvGrpSpPr/>
        <p:nvPr/>
      </p:nvGrpSpPr>
      <p:grpSpPr>
        <a:xfrm>
          <a:off x="0" y="0"/>
          <a:ext cx="0" cy="0"/>
          <a:chOff x="0" y="0"/>
          <a:chExt cx="0" cy="0"/>
        </a:xfrm>
      </p:grpSpPr>
      <p:sp>
        <p:nvSpPr>
          <p:cNvPr id="141" name="Google Shape;141;p21"/>
          <p:cNvSpPr/>
          <p:nvPr/>
        </p:nvSpPr>
        <p:spPr>
          <a:xfrm>
            <a:off x="7309500" y="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142" name="Google Shape;142;p21"/>
          <p:cNvSpPr/>
          <p:nvPr/>
        </p:nvSpPr>
        <p:spPr>
          <a:xfrm>
            <a:off x="0" y="4925100"/>
            <a:ext cx="1834500" cy="2184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6A5AF"/>
              </a:solidFill>
            </a:endParaRPr>
          </a:p>
        </p:txBody>
      </p:sp>
      <p:sp>
        <p:nvSpPr>
          <p:cNvPr id="143" name="Google Shape;143;p21"/>
          <p:cNvSpPr txBox="1"/>
          <p:nvPr/>
        </p:nvSpPr>
        <p:spPr>
          <a:xfrm>
            <a:off x="758775" y="375121"/>
            <a:ext cx="762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Helvetica Neue"/>
                <a:ea typeface="Helvetica Neue"/>
                <a:cs typeface="Helvetica Neue"/>
                <a:sym typeface="Helvetica Neue"/>
              </a:rPr>
              <a:t>History of Open Office Design</a:t>
            </a:r>
            <a:endParaRPr b="1" sz="2800">
              <a:solidFill>
                <a:srgbClr val="0C343D"/>
              </a:solidFill>
              <a:latin typeface="Helvetica Neue"/>
              <a:ea typeface="Helvetica Neue"/>
              <a:cs typeface="Helvetica Neue"/>
              <a:sym typeface="Helvetica Neue"/>
            </a:endParaRPr>
          </a:p>
        </p:txBody>
      </p:sp>
      <p:sp>
        <p:nvSpPr>
          <p:cNvPr id="144" name="Google Shape;144;p21"/>
          <p:cNvSpPr txBox="1"/>
          <p:nvPr/>
        </p:nvSpPr>
        <p:spPr>
          <a:xfrm>
            <a:off x="8591100" y="4611900"/>
            <a:ext cx="552900" cy="53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76A5AF"/>
                </a:solidFill>
                <a:latin typeface="Helvetica Neue"/>
                <a:ea typeface="Helvetica Neue"/>
                <a:cs typeface="Helvetica Neue"/>
                <a:sym typeface="Helvetica Neue"/>
              </a:rPr>
              <a:t>6</a:t>
            </a:r>
            <a:endParaRPr b="1" sz="1800">
              <a:solidFill>
                <a:srgbClr val="76A5AF"/>
              </a:solidFill>
              <a:latin typeface="Helvetica Neue"/>
              <a:ea typeface="Helvetica Neue"/>
              <a:cs typeface="Helvetica Neue"/>
              <a:sym typeface="Helvetica Neue"/>
            </a:endParaRPr>
          </a:p>
        </p:txBody>
      </p:sp>
      <p:sp>
        <p:nvSpPr>
          <p:cNvPr id="145" name="Google Shape;145;p21"/>
          <p:cNvSpPr txBox="1"/>
          <p:nvPr/>
        </p:nvSpPr>
        <p:spPr>
          <a:xfrm>
            <a:off x="50" y="0"/>
            <a:ext cx="2210100" cy="307800"/>
          </a:xfrm>
          <a:prstGeom prst="rect">
            <a:avLst/>
          </a:prstGeom>
          <a:noFill/>
          <a:ln>
            <a:noFill/>
          </a:ln>
        </p:spPr>
        <p:txBody>
          <a:bodyPr anchorCtr="0" anchor="t" bIns="91425" lIns="91425" spcFirstLastPara="1" rIns="91425" wrap="square" tIns="91425">
            <a:spAutoFit/>
          </a:bodyPr>
          <a:lstStyle/>
          <a:p>
            <a:pPr indent="0" lvl="0" marL="0" rtl="0" algn="just">
              <a:lnSpc>
                <a:spcPct val="200000"/>
              </a:lnSpc>
              <a:spcBef>
                <a:spcPts val="0"/>
              </a:spcBef>
              <a:spcAft>
                <a:spcPts val="0"/>
              </a:spcAft>
              <a:buNone/>
            </a:pPr>
            <a:r>
              <a:rPr lang="en" sz="800">
                <a:solidFill>
                  <a:srgbClr val="0C343D"/>
                </a:solidFill>
                <a:latin typeface="Helvetica Neue"/>
                <a:ea typeface="Helvetica Neue"/>
                <a:cs typeface="Helvetica Neue"/>
                <a:sym typeface="Helvetica Neue"/>
              </a:rPr>
              <a:t>Kaufmann-Buhler, “Progressive Partitions”</a:t>
            </a:r>
            <a:endParaRPr sz="800">
              <a:solidFill>
                <a:srgbClr val="0C343D"/>
              </a:solidFill>
              <a:latin typeface="Helvetica Neue"/>
              <a:ea typeface="Helvetica Neue"/>
              <a:cs typeface="Helvetica Neue"/>
              <a:sym typeface="Helvetica Neue"/>
            </a:endParaRPr>
          </a:p>
        </p:txBody>
      </p:sp>
      <p:pic>
        <p:nvPicPr>
          <p:cNvPr id="146" name="Google Shape;146;p21"/>
          <p:cNvPicPr preferRelativeResize="0"/>
          <p:nvPr/>
        </p:nvPicPr>
        <p:blipFill>
          <a:blip r:embed="rId3">
            <a:alphaModFix/>
          </a:blip>
          <a:stretch>
            <a:fillRect/>
          </a:stretch>
        </p:blipFill>
        <p:spPr>
          <a:xfrm>
            <a:off x="2711198" y="1225043"/>
            <a:ext cx="4213500" cy="2782800"/>
          </a:xfrm>
          <a:prstGeom prst="roundRect">
            <a:avLst>
              <a:gd fmla="val 16667" name="adj"/>
            </a:avLst>
          </a:prstGeom>
          <a:noFill/>
          <a:ln>
            <a:noFill/>
          </a:ln>
        </p:spPr>
      </p:pic>
      <p:pic>
        <p:nvPicPr>
          <p:cNvPr id="147" name="Google Shape;147;p21"/>
          <p:cNvPicPr preferRelativeResize="0"/>
          <p:nvPr/>
        </p:nvPicPr>
        <p:blipFill>
          <a:blip r:embed="rId4">
            <a:alphaModFix/>
          </a:blip>
          <a:stretch>
            <a:fillRect/>
          </a:stretch>
        </p:blipFill>
        <p:spPr>
          <a:xfrm>
            <a:off x="7042042" y="1225038"/>
            <a:ext cx="1956900" cy="2782800"/>
          </a:xfrm>
          <a:prstGeom prst="roundRect">
            <a:avLst>
              <a:gd fmla="val 16667" name="adj"/>
            </a:avLst>
          </a:prstGeom>
          <a:noFill/>
          <a:ln>
            <a:noFill/>
          </a:ln>
        </p:spPr>
      </p:pic>
      <p:pic>
        <p:nvPicPr>
          <p:cNvPr id="148" name="Google Shape;148;p21"/>
          <p:cNvPicPr preferRelativeResize="0"/>
          <p:nvPr/>
        </p:nvPicPr>
        <p:blipFill>
          <a:blip r:embed="rId5">
            <a:alphaModFix/>
          </a:blip>
          <a:stretch>
            <a:fillRect/>
          </a:stretch>
        </p:blipFill>
        <p:spPr>
          <a:xfrm>
            <a:off x="144913" y="1225044"/>
            <a:ext cx="2448900" cy="2782800"/>
          </a:xfrm>
          <a:prstGeom prst="roundRect">
            <a:avLst>
              <a:gd fmla="val 16667" name="adj"/>
            </a:avLst>
          </a:prstGeom>
          <a:noFill/>
          <a:ln>
            <a:noFill/>
          </a:ln>
        </p:spPr>
      </p:pic>
      <p:sp>
        <p:nvSpPr>
          <p:cNvPr id="149" name="Google Shape;149;p21"/>
          <p:cNvSpPr txBox="1"/>
          <p:nvPr/>
        </p:nvSpPr>
        <p:spPr>
          <a:xfrm>
            <a:off x="109975" y="4007850"/>
            <a:ext cx="2518800" cy="42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0C343D"/>
                </a:solidFill>
                <a:latin typeface="Helvetica Neue"/>
                <a:ea typeface="Helvetica Neue"/>
                <a:cs typeface="Helvetica Neue"/>
                <a:sym typeface="Helvetica Neue"/>
              </a:rPr>
              <a:t>Office Landscaping</a:t>
            </a:r>
            <a:endParaRPr sz="1200">
              <a:solidFill>
                <a:srgbClr val="0C343D"/>
              </a:solidFill>
              <a:latin typeface="Helvetica Neue"/>
              <a:ea typeface="Helvetica Neue"/>
              <a:cs typeface="Helvetica Neue"/>
              <a:sym typeface="Helvetica Neue"/>
            </a:endParaRPr>
          </a:p>
        </p:txBody>
      </p:sp>
      <p:sp>
        <p:nvSpPr>
          <p:cNvPr id="150" name="Google Shape;150;p21"/>
          <p:cNvSpPr txBox="1"/>
          <p:nvPr/>
        </p:nvSpPr>
        <p:spPr>
          <a:xfrm>
            <a:off x="3576013" y="4007850"/>
            <a:ext cx="2518800" cy="42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0C343D"/>
                </a:solidFill>
                <a:latin typeface="Helvetica Neue"/>
                <a:ea typeface="Helvetica Neue"/>
                <a:cs typeface="Helvetica Neue"/>
                <a:sym typeface="Helvetica Neue"/>
              </a:rPr>
              <a:t>Herman Miller Action Office</a:t>
            </a:r>
            <a:endParaRPr sz="1200">
              <a:solidFill>
                <a:srgbClr val="0C343D"/>
              </a:solidFill>
              <a:latin typeface="Helvetica Neue"/>
              <a:ea typeface="Helvetica Neue"/>
              <a:cs typeface="Helvetica Neue"/>
              <a:sym typeface="Helvetica Neue"/>
            </a:endParaRPr>
          </a:p>
        </p:txBody>
      </p:sp>
      <p:sp>
        <p:nvSpPr>
          <p:cNvPr id="151" name="Google Shape;151;p21"/>
          <p:cNvSpPr txBox="1"/>
          <p:nvPr/>
        </p:nvSpPr>
        <p:spPr>
          <a:xfrm>
            <a:off x="7103250" y="4007850"/>
            <a:ext cx="1834500" cy="42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0C343D"/>
                </a:solidFill>
                <a:latin typeface="Helvetica Neue"/>
                <a:ea typeface="Helvetica Neue"/>
                <a:cs typeface="Helvetica Neue"/>
                <a:sym typeface="Helvetica Neue"/>
              </a:rPr>
              <a:t>Modular Furniture</a:t>
            </a:r>
            <a:endParaRPr sz="1200">
              <a:solidFill>
                <a:srgbClr val="0C343D"/>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